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15"/>
  </p:notesMasterIdLst>
  <p:sldIdLst>
    <p:sldId id="287" r:id="rId3"/>
    <p:sldId id="578" r:id="rId4"/>
    <p:sldId id="2016" r:id="rId5"/>
    <p:sldId id="2017" r:id="rId6"/>
    <p:sldId id="730" r:id="rId7"/>
    <p:sldId id="674" r:id="rId8"/>
    <p:sldId id="676" r:id="rId9"/>
    <p:sldId id="677" r:id="rId10"/>
    <p:sldId id="2018" r:id="rId11"/>
    <p:sldId id="2019" r:id="rId12"/>
    <p:sldId id="2020" r:id="rId13"/>
    <p:sldId id="202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7EAC1-3DAE-4D25-A625-CCA44BCA056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C1911-A671-47AD-8D9F-832F1E3292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5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735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15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624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450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75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89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5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en-US" altLang="ko-KR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759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619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210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394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AA7526-D32A-425F-902F-8AF9B988C2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19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796D9-3644-49BA-90CA-29B22A99E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810F3C-C696-44F9-A10C-760BF6EFA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472F1-69AF-41D9-8D2B-199838A25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DAE8E-7F17-49CD-BD5C-D51FAEE7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916B7-88A3-48D8-98F3-F7914F59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48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0D143-9769-4934-9760-69B0B216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2C393B-0033-4EB5-9D1A-FE0FE9270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6726F-E976-4EA6-A895-167E3B89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5343F-FE53-4F75-91D6-2F7E4AB7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44C7-E40E-45E2-B76D-33D55B808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78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6F45BE-8341-4D70-AC0D-8F09CABBE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006285-98D7-441D-B6D1-436496457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49CC3-4CC8-4584-8289-2C28EDDAC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35025-6D84-470E-BD95-59438E31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DCC72-D520-4B92-9E96-B79F99E1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5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8044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/>
            </a:lvl6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6E29E88-891E-439B-8EDE-66D62405DC76}" type="datetime1">
              <a:rPr lang="ko-KR" altLang="en-US" smtClean="0"/>
              <a:t>2023-01-20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526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65491" y="5410201"/>
            <a:ext cx="8689596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59CD634-1E39-4D96-92F8-54579157912B}" type="datetime1">
              <a:rPr lang="ko-KR" altLang="en-US" smtClean="0"/>
              <a:t>2023-01-20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9823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05174" y="1905001"/>
            <a:ext cx="442075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230806" y="1905001"/>
            <a:ext cx="4420751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070E9DB-F83E-4B2E-A82B-757D890F3D38}" type="datetime1">
              <a:rPr lang="ko-KR" altLang="en-US" smtClean="0"/>
              <a:t>2023-01-20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495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2808" y="1905000"/>
            <a:ext cx="441770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2808" y="2743201"/>
            <a:ext cx="4417702" cy="32766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251489" y="1905000"/>
            <a:ext cx="441770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51489" y="2743201"/>
            <a:ext cx="4417702" cy="32766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5A395F9-9A6E-4DFB-B2C4-D73AD6830801}" type="datetime1">
              <a:rPr lang="ko-KR" altLang="en-US" smtClean="0"/>
              <a:t>2023-01-20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1798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AD51CF6-1620-42C3-94A1-2F981C0C090A}" type="datetime1">
              <a:rPr lang="ko-KR" altLang="en-US" smtClean="0"/>
              <a:t>2023-01-20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947695" y="6400800"/>
            <a:ext cx="838419" cy="276228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50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AB2BAD0-E18D-4551-8200-26D97542E7B4}" type="datetime1">
              <a:rPr lang="ko-KR" altLang="en-US" smtClean="0"/>
              <a:t>2023-01-20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2482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952704" y="685800"/>
            <a:ext cx="6402467" cy="53340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 rtl="0"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 rtl="0"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65491" y="4648200"/>
            <a:ext cx="3582332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B6B8D21-9E10-4398-8ECF-C1AE2EC6A10D}" type="datetime1">
              <a:rPr lang="ko-KR" altLang="en-US" smtClean="0"/>
              <a:t>2023-01-20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0B561-E2D6-43E6-93BC-97806732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C43D2-0F26-4442-87DA-F3632DDBD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3DED17-A96B-4891-AA2E-7D72072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DD911F-AD4D-4089-A0EC-3979EDE5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DACDD-BDC3-4847-9990-8B6347AC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03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065491" y="4648200"/>
            <a:ext cx="3582332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8A2BF91-5951-4BB6-9505-91A1074B7675}" type="datetime1">
              <a:rPr lang="ko-KR" altLang="en-US" smtClean="0"/>
              <a:t>2023-01-20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212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2A304AD-56DD-481F-97D7-C3085FE20EF0}" type="datetime1">
              <a:rPr lang="ko-KR" altLang="en-US" smtClean="0"/>
              <a:t>2023-01-20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314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809" y="381001"/>
            <a:ext cx="7393324" cy="5638800"/>
          </a:xfrm>
        </p:spPr>
        <p:txBody>
          <a:bodyPr vert="eaVert"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FE3F66D-65CB-4D8C-AB88-1CE102F249B6}" type="datetime1">
              <a:rPr lang="ko-KR" altLang="en-US" smtClean="0"/>
              <a:t>2023-01-20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0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0791E-F07E-48B1-888F-47E5EC4F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A933DE-4F56-4B1D-B2D8-1F3E70DD6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AD9CF-BFEF-4422-8F94-76E8ADB16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86212-4ECF-4E55-ABD7-7BBA2696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8F2DA2-EA19-40E4-86F1-5503DDC95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18ABF-EE75-4D86-A62D-FEB69C77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7A238-8E32-467A-937D-F3CFAC593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1AEB92-8463-4A66-B389-E49024523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D2B440-7B03-4986-A8B1-5394007B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639C4-BB76-4DAD-B8FC-C226EA0B6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D32F2C-47B5-4747-A20A-D767FADD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1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9F922-46E1-4A83-B2D5-C2A56270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F5FAFB-2C6C-44C2-A788-C90D83BB9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47DAF8-8A21-4D11-BFC2-C6F54FE21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B6CF61-33F9-4E3A-987E-E1D80D2BF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3550EA-05DD-4F41-90A3-5F89B439D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6DF86D-FC6A-45FC-83AE-89298EC5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6501DA-23DE-4A3E-986B-5F681F2D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1CBC3C-5CF4-45C3-9C3C-5BD253C4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92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66E59-1018-4037-B4EE-6FEEF01A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E600E8-174C-40E6-8F43-B565ACCE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568D21-E8FB-495D-A596-489F47D9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FED852-6E76-4835-A475-468CF9B0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84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C5B423-733F-4B82-85BF-E018FB60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6E9AF3-20B8-4BEE-962C-8C3CB78F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83B3B-D4B5-4B16-9EEC-6031667F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9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8534C-2EC9-447F-83A4-4A1A85AE2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E97FD-DDD0-41DE-82F9-70F9D0022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9238F8-2FD8-4A67-A442-030FC5564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331285-0298-4284-B050-9E75DE02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7C3047-CB2B-41C0-84EC-C51EEAA2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6D00CA-18F8-4226-94CC-4FDA51E1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3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AA929-E6E2-45C8-A907-983906CD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5F6EDE-1120-4B7F-B48A-15DD77B62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1A7930-289B-4517-BFEB-72FC7064E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5D8105-A89C-4DF0-9B8E-4FC267330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2EA9-8753-4315-942C-A3488EF72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0376A3-02AC-49A3-800B-099FFB8B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5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A709D7-8E62-449E-9463-A6AF1886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1DC42-5028-43D0-8884-133827F6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56986-40D5-4419-9C39-517ADA3DF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629CC-E052-42B5-A41C-B8B30437AEAE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EEAF9-D4AF-4890-862C-33546FFF6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568BF-FEFA-4223-9F19-E25A4CBAB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6090A-AF0D-4819-88A2-BC9B47E2555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id="{4BCD8618-1174-2343-B35C-469D5B0EC4B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16" y="50334"/>
            <a:ext cx="862757" cy="4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19DA526-4E10-4D7C-8ABE-7E2DAAD60C2B}" type="datetime1">
              <a:rPr lang="ko-KR" altLang="en-US" smtClean="0"/>
              <a:t>2023-01-20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013F82-EE5E-44EE-A61D-E31C6657F26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247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3838" indent="-223838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463550" indent="-231775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682625" indent="-219075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857250" indent="-174625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030288" indent="-173038" algn="l" defTabSz="914400" rtl="0" eaLnBrk="1" latinLnBrk="1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207008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3.w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66CDB77-FB16-48C5-9577-FCEA30609608}"/>
              </a:ext>
            </a:extLst>
          </p:cNvPr>
          <p:cNvSpPr txBox="1"/>
          <p:nvPr/>
        </p:nvSpPr>
        <p:spPr>
          <a:xfrm>
            <a:off x="793175" y="1736272"/>
            <a:ext cx="9831217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인공뇌융합연구사업</a:t>
            </a:r>
            <a:r>
              <a:rPr kumimoji="0" lang="en-US" altLang="ko-KR" sz="40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(2</a:t>
            </a:r>
            <a:r>
              <a:rPr kumimoji="0" lang="ko-KR" altLang="en-US" sz="40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 </a:t>
            </a:r>
            <a:r>
              <a:rPr kumimoji="0" lang="en-US" altLang="ko-KR" sz="40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1/3):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고효율 예측 뇌기능 모사 알고리즘 개발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91261A-D488-455F-A0B5-4B3AD9B465F1}"/>
              </a:ext>
            </a:extLst>
          </p:cNvPr>
          <p:cNvSpPr/>
          <p:nvPr/>
        </p:nvSpPr>
        <p:spPr>
          <a:xfrm>
            <a:off x="745261" y="1074639"/>
            <a:ext cx="2372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KIST 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주요사업</a:t>
            </a:r>
            <a:endParaRPr kumimoji="0" lang="en-US" altLang="ko-KR" sz="2800" b="0" i="0" u="none" strike="noStrike" kern="1200" cap="none" spc="-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31E5C9-ADD7-4F82-A0A7-557512508D55}"/>
              </a:ext>
            </a:extLst>
          </p:cNvPr>
          <p:cNvSpPr txBox="1"/>
          <p:nvPr/>
        </p:nvSpPr>
        <p:spPr>
          <a:xfrm>
            <a:off x="2970606" y="3690567"/>
            <a:ext cx="6136295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KIST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Brain Science Institute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오우택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김종현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홍규상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이이재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남민호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한경림</a:t>
            </a:r>
            <a:endParaRPr kumimoji="0" lang="en-US" altLang="ko-KR" sz="2400" b="0" i="0" u="none" strike="noStrike" kern="1200" cap="none" spc="-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E159AB-A440-4A5F-9D9A-D766385DA853}"/>
              </a:ext>
            </a:extLst>
          </p:cNvPr>
          <p:cNvSpPr txBox="1"/>
          <p:nvPr/>
        </p:nvSpPr>
        <p:spPr>
          <a:xfrm>
            <a:off x="9244421" y="5894462"/>
            <a:ext cx="2546049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2023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년 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월 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27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일</a:t>
            </a:r>
            <a:endParaRPr kumimoji="0" lang="en-US" altLang="ko-KR" sz="2400" b="0" i="0" u="none" strike="noStrike" kern="1200" cap="none" spc="-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52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816578" y="308261"/>
            <a:ext cx="65948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1</a:t>
            </a:r>
            <a:r>
              <a:rPr lang="ko-KR" altLang="en-US" sz="4400" spc="-50" dirty="0">
                <a:solidFill>
                  <a:srgbClr val="4472C4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년차 연구진행</a:t>
            </a:r>
            <a:endParaRPr kumimoji="0" lang="ko-KR" altLang="en-US" sz="4400" b="0" i="0" u="none" strike="noStrike" kern="1200" cap="none" spc="-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A81C93-43A9-425B-A5AD-3CF3AB237341}"/>
              </a:ext>
            </a:extLst>
          </p:cNvPr>
          <p:cNvGrpSpPr/>
          <p:nvPr/>
        </p:nvGrpSpPr>
        <p:grpSpPr>
          <a:xfrm>
            <a:off x="701936" y="1747873"/>
            <a:ext cx="9757084" cy="3514577"/>
            <a:chOff x="1413892" y="1135410"/>
            <a:chExt cx="9757084" cy="3514577"/>
          </a:xfrm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2B52C0A-F93B-46A3-8BA0-94187BFA9705}"/>
                </a:ext>
              </a:extLst>
            </p:cNvPr>
            <p:cNvSpPr/>
            <p:nvPr/>
          </p:nvSpPr>
          <p:spPr>
            <a:xfrm>
              <a:off x="1413892" y="1135410"/>
              <a:ext cx="26373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소규모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중규모 </a:t>
              </a:r>
              <a:r>
                <a:rPr kumimoji="0" lang="ko-KR" alt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뉴로모픽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 시스템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FA4E24-8A12-4525-A659-5D1F6234CC97}"/>
                </a:ext>
              </a:extLst>
            </p:cNvPr>
            <p:cNvSpPr txBox="1"/>
            <p:nvPr/>
          </p:nvSpPr>
          <p:spPr>
            <a:xfrm>
              <a:off x="9442784" y="3726657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STDP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동작 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정확도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7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816578" y="308261"/>
            <a:ext cx="65948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1</a:t>
            </a:r>
            <a:r>
              <a:rPr lang="ko-KR" altLang="en-US" sz="4400" spc="-50" dirty="0">
                <a:solidFill>
                  <a:srgbClr val="4472C4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년차 연구진행</a:t>
            </a:r>
            <a:endParaRPr kumimoji="0" lang="ko-KR" altLang="en-US" sz="4400" b="0" i="0" u="none" strike="noStrike" kern="1200" cap="none" spc="-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A81C93-43A9-425B-A5AD-3CF3AB237341}"/>
              </a:ext>
            </a:extLst>
          </p:cNvPr>
          <p:cNvGrpSpPr/>
          <p:nvPr/>
        </p:nvGrpSpPr>
        <p:grpSpPr>
          <a:xfrm>
            <a:off x="701936" y="3338620"/>
            <a:ext cx="9757084" cy="1923830"/>
            <a:chOff x="1413892" y="2726157"/>
            <a:chExt cx="9757084" cy="1923830"/>
          </a:xfrm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2FB23BD-E686-4120-8988-21ABB5152934}"/>
                </a:ext>
              </a:extLst>
            </p:cNvPr>
            <p:cNvSpPr/>
            <p:nvPr/>
          </p:nvSpPr>
          <p:spPr>
            <a:xfrm>
              <a:off x="1413892" y="2726157"/>
              <a:ext cx="26649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-7229448"/>
                <a:satOff val="32859"/>
                <a:lumOff val="195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Reservoir Computing (RC)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FA4E24-8A12-4525-A659-5D1F6234CC97}"/>
                </a:ext>
              </a:extLst>
            </p:cNvPr>
            <p:cNvSpPr txBox="1"/>
            <p:nvPr/>
          </p:nvSpPr>
          <p:spPr>
            <a:xfrm>
              <a:off x="9442784" y="3726657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STDP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동작 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정확도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75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816578" y="308261"/>
            <a:ext cx="65948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1</a:t>
            </a:r>
            <a:r>
              <a:rPr lang="ko-KR" altLang="en-US" sz="4400" spc="-50" dirty="0">
                <a:solidFill>
                  <a:srgbClr val="4472C4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년차 연구진행</a:t>
            </a:r>
            <a:endParaRPr kumimoji="0" lang="ko-KR" altLang="en-US" sz="4400" b="0" i="0" u="none" strike="noStrike" kern="1200" cap="none" spc="-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9FA4E24-8A12-4525-A659-5D1F6234CC97}"/>
              </a:ext>
            </a:extLst>
          </p:cNvPr>
          <p:cNvSpPr txBox="1"/>
          <p:nvPr/>
        </p:nvSpPr>
        <p:spPr>
          <a:xfrm>
            <a:off x="8730828" y="433912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STDP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동작 구현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정확도 향상</a:t>
            </a: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06CE3E75-D88D-4968-BCAD-E36FB3B00B9F}"/>
              </a:ext>
            </a:extLst>
          </p:cNvPr>
          <p:cNvSpPr/>
          <p:nvPr/>
        </p:nvSpPr>
        <p:spPr>
          <a:xfrm>
            <a:off x="701936" y="4894545"/>
            <a:ext cx="26649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993300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Modality integration algorithm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10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091261A-D488-455F-A0B5-4B3AD9B465F1}"/>
              </a:ext>
            </a:extLst>
          </p:cNvPr>
          <p:cNvSpPr/>
          <p:nvPr/>
        </p:nvSpPr>
        <p:spPr>
          <a:xfrm>
            <a:off x="3987890" y="289982"/>
            <a:ext cx="42162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 연차 목표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EE5EEFA-1715-4708-93F4-91B9B729D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559383"/>
              </p:ext>
            </p:extLst>
          </p:nvPr>
        </p:nvGraphicFramePr>
        <p:xfrm>
          <a:off x="855182" y="1179867"/>
          <a:ext cx="10481636" cy="5546034"/>
        </p:xfrm>
        <a:graphic>
          <a:graphicData uri="http://schemas.openxmlformats.org/drawingml/2006/table">
            <a:tbl>
              <a:tblPr/>
              <a:tblGrid>
                <a:gridCol w="769761">
                  <a:extLst>
                    <a:ext uri="{9D8B030D-6E8A-4147-A177-3AD203B41FA5}">
                      <a16:colId xmlns:a16="http://schemas.microsoft.com/office/drawing/2014/main" val="1139933779"/>
                    </a:ext>
                  </a:extLst>
                </a:gridCol>
                <a:gridCol w="1735921">
                  <a:extLst>
                    <a:ext uri="{9D8B030D-6E8A-4147-A177-3AD203B41FA5}">
                      <a16:colId xmlns:a16="http://schemas.microsoft.com/office/drawing/2014/main" val="1791609041"/>
                    </a:ext>
                  </a:extLst>
                </a:gridCol>
                <a:gridCol w="1720146">
                  <a:extLst>
                    <a:ext uri="{9D8B030D-6E8A-4147-A177-3AD203B41FA5}">
                      <a16:colId xmlns:a16="http://schemas.microsoft.com/office/drawing/2014/main" val="4094362563"/>
                    </a:ext>
                  </a:extLst>
                </a:gridCol>
                <a:gridCol w="1859038">
                  <a:extLst>
                    <a:ext uri="{9D8B030D-6E8A-4147-A177-3AD203B41FA5}">
                      <a16:colId xmlns:a16="http://schemas.microsoft.com/office/drawing/2014/main" val="2334223896"/>
                    </a:ext>
                  </a:extLst>
                </a:gridCol>
                <a:gridCol w="1474411">
                  <a:extLst>
                    <a:ext uri="{9D8B030D-6E8A-4147-A177-3AD203B41FA5}">
                      <a16:colId xmlns:a16="http://schemas.microsoft.com/office/drawing/2014/main" val="3270817207"/>
                    </a:ext>
                  </a:extLst>
                </a:gridCol>
                <a:gridCol w="1195801">
                  <a:extLst>
                    <a:ext uri="{9D8B030D-6E8A-4147-A177-3AD203B41FA5}">
                      <a16:colId xmlns:a16="http://schemas.microsoft.com/office/drawing/2014/main" val="2974612485"/>
                    </a:ext>
                  </a:extLst>
                </a:gridCol>
                <a:gridCol w="1032544">
                  <a:extLst>
                    <a:ext uri="{9D8B030D-6E8A-4147-A177-3AD203B41FA5}">
                      <a16:colId xmlns:a16="http://schemas.microsoft.com/office/drawing/2014/main" val="4049290024"/>
                    </a:ext>
                  </a:extLst>
                </a:gridCol>
                <a:gridCol w="694014">
                  <a:extLst>
                    <a:ext uri="{9D8B030D-6E8A-4147-A177-3AD203B41FA5}">
                      <a16:colId xmlns:a16="http://schemas.microsoft.com/office/drawing/2014/main" val="2946561232"/>
                    </a:ext>
                  </a:extLst>
                </a:gridCol>
              </a:tblGrid>
              <a:tr h="19337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핵심성과지표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</a:t>
                      </a:r>
                      <a:endParaRPr lang="ko-KR" altLang="en-US" sz="1400" b="1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평가방법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22192"/>
                  </a:ext>
                </a:extLst>
              </a:tr>
              <a:tr h="31416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차년도</a:t>
                      </a:r>
                      <a:endParaRPr lang="en-KR" dirty="0"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002280"/>
                  </a:ext>
                </a:extLst>
              </a:tr>
              <a:tr h="250421">
                <a:tc gridSpan="8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BSI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318991"/>
                  </a:ext>
                </a:extLst>
              </a:tr>
              <a:tr h="9658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단계 개발 뉴런 모델의 네트워크 적용으로의 확장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감각 기관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Basal ganglia, Hippocampus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뉴런 모델들의 네트워크 확장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marR="0" indent="-2286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0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멀티모달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XOR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smart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뉴런 모델을 네트워크에 적용</a:t>
                      </a:r>
                      <a:endParaRPr lang="en-US" altLang="ko-KR" sz="10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indent="-2286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PSI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smart OTS neuron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모델을 네트워크에 적용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소규모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중규모 네트워크에서의 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neural computation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모델 도출 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BSI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뉴런 모델의 </a:t>
                      </a: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PSI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뉴로모픽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신소자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시스템으로의 적용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171549"/>
                  </a:ext>
                </a:extLst>
              </a:tr>
              <a:tr h="9658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단계 개발 시냅스 모델의 네트워크 적용으로의 확장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 PSI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다인자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시냅스 학습모델의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Basal ganglia, Hippocampus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 적용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정보이론을 이용한 시냅스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학습 방법 개발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멀티모달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XOR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smart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뉴런 모델에 적용가능한 시냅스 모델 학습 모델 개발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아날로그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뉴로모픽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시스템 적용가능 새로운 뇌과학적 학습법 개발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BSI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시냅스 학습 모델을 </a:t>
                      </a: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PSI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신경망 설계로의 적용 가능성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866357"/>
                  </a:ext>
                </a:extLst>
              </a:tr>
              <a:tr h="9658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뇌과학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기반 </a:t>
                      </a: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Reservoir Computing (RC)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 개발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신경 전구세포를 이용한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RC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 구축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뇌과학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RC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이용한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machine learning task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시연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두뇌 복잡성 기반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예측 가능 </a:t>
                      </a:r>
                      <a:r>
                        <a:rPr lang="en-US" altLang="ko-KR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RC </a:t>
                      </a:r>
                      <a:r>
                        <a:rPr lang="ko-KR" altLang="en-US" sz="10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 개발 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marR="0" indent="-2286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PSI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멀티모달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RC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개발의 설계도 제공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28600" marR="0" indent="-2286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뇌과학적 계산 원리 기반의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뉴로모픽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RC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시스템의 개발 및 시연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31396"/>
                  </a:ext>
                </a:extLst>
              </a:tr>
              <a:tr h="250421">
                <a:tc gridSpan="8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PSI</a:t>
                      </a:r>
                      <a:endParaRPr lang="ko-KR" altLang="en-US" sz="16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10094"/>
                  </a:ext>
                </a:extLst>
              </a:tr>
              <a:tr h="4541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825615"/>
                  </a:ext>
                </a:extLst>
              </a:tr>
              <a:tr h="4233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11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318189"/>
                  </a:ext>
                </a:extLst>
              </a:tr>
              <a:tr h="5589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40000"/>
                        <a:lumOff val="6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457706"/>
                  </a:ext>
                </a:extLst>
              </a:tr>
              <a:tr h="163121"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                                                    계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</a:txBody>
                  <a:tcPr marL="9293" marR="9293" marT="9228" marB="92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67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31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996032" y="308261"/>
            <a:ext cx="64153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핵심 연구내용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74577-6FBD-47DF-8B60-92BC5E7B3C40}"/>
              </a:ext>
            </a:extLst>
          </p:cNvPr>
          <p:cNvSpPr txBox="1"/>
          <p:nvPr/>
        </p:nvSpPr>
        <p:spPr>
          <a:xfrm>
            <a:off x="2018107" y="1334979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단계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(2020.01.~</a:t>
            </a:r>
            <a:r>
              <a:rPr kumimoji="0" lang="en-US" altLang="ko-KR" sz="1400" b="1" i="0" u="sng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2022.12.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50217B-879A-45B3-9EB2-D3EBC4B6D5D5}"/>
              </a:ext>
            </a:extLst>
          </p:cNvPr>
          <p:cNvSpPr txBox="1"/>
          <p:nvPr/>
        </p:nvSpPr>
        <p:spPr>
          <a:xfrm>
            <a:off x="4679094" y="1344694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단계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(2023.01.~2025.12.)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3BB74-F770-45D5-9305-547C9A2D5B00}"/>
              </a:ext>
            </a:extLst>
          </p:cNvPr>
          <p:cNvSpPr txBox="1"/>
          <p:nvPr/>
        </p:nvSpPr>
        <p:spPr>
          <a:xfrm>
            <a:off x="7295966" y="1349653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단계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(2026.01.~2028.12.)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7B186A-0A4B-4445-AF3F-7ADC676EB4A4}"/>
              </a:ext>
            </a:extLst>
          </p:cNvPr>
          <p:cNvGrpSpPr/>
          <p:nvPr/>
        </p:nvGrpSpPr>
        <p:grpSpPr>
          <a:xfrm>
            <a:off x="2018107" y="1663793"/>
            <a:ext cx="8155786" cy="1107823"/>
            <a:chOff x="518278" y="1093268"/>
            <a:chExt cx="8155786" cy="1107823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E11B9ECB-D5C5-44B7-B1FF-F7AD58DCC06E}"/>
                </a:ext>
              </a:extLst>
            </p:cNvPr>
            <p:cNvSpPr/>
            <p:nvPr/>
          </p:nvSpPr>
          <p:spPr>
            <a:xfrm>
              <a:off x="518278" y="1093268"/>
              <a:ext cx="2912780" cy="1107823"/>
            </a:xfrm>
            <a:custGeom>
              <a:avLst/>
              <a:gdLst>
                <a:gd name="connsiteX0" fmla="*/ 0 w 2912780"/>
                <a:gd name="connsiteY0" fmla="*/ 0 h 1165112"/>
                <a:gd name="connsiteX1" fmla="*/ 2330224 w 2912780"/>
                <a:gd name="connsiteY1" fmla="*/ 0 h 1165112"/>
                <a:gd name="connsiteX2" fmla="*/ 2912780 w 2912780"/>
                <a:gd name="connsiteY2" fmla="*/ 582556 h 1165112"/>
                <a:gd name="connsiteX3" fmla="*/ 2330224 w 2912780"/>
                <a:gd name="connsiteY3" fmla="*/ 1165112 h 1165112"/>
                <a:gd name="connsiteX4" fmla="*/ 0 w 2912780"/>
                <a:gd name="connsiteY4" fmla="*/ 1165112 h 1165112"/>
                <a:gd name="connsiteX5" fmla="*/ 582556 w 2912780"/>
                <a:gd name="connsiteY5" fmla="*/ 582556 h 1165112"/>
                <a:gd name="connsiteX6" fmla="*/ 0 w 2912780"/>
                <a:gd name="connsiteY6" fmla="*/ 0 h 116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2780" h="1165112">
                  <a:moveTo>
                    <a:pt x="0" y="0"/>
                  </a:moveTo>
                  <a:lnTo>
                    <a:pt x="2330224" y="0"/>
                  </a:lnTo>
                  <a:lnTo>
                    <a:pt x="2912780" y="582556"/>
                  </a:lnTo>
                  <a:lnTo>
                    <a:pt x="2330224" y="1165112"/>
                  </a:lnTo>
                  <a:lnTo>
                    <a:pt x="0" y="1165112"/>
                  </a:lnTo>
                  <a:lnTo>
                    <a:pt x="582556" y="582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4061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spcFirstLastPara="0" vert="horz" wrap="square" lIns="726574" tIns="48006" rIns="630562" bIns="48006" numCol="1" spcCol="1270" anchor="ctr" anchorCtr="0">
              <a:noAutofit/>
            </a:bodyPr>
            <a:lstStyle/>
            <a:p>
              <a:pPr marL="0" marR="0" lvl="0" indent="0" algn="ctr" defTabSz="16002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BC668A6-4E82-4B92-A19B-C5C470810D24}"/>
                </a:ext>
              </a:extLst>
            </p:cNvPr>
            <p:cNvSpPr/>
            <p:nvPr/>
          </p:nvSpPr>
          <p:spPr>
            <a:xfrm>
              <a:off x="3139781" y="1093268"/>
              <a:ext cx="2912780" cy="1107823"/>
            </a:xfrm>
            <a:custGeom>
              <a:avLst/>
              <a:gdLst>
                <a:gd name="connsiteX0" fmla="*/ 0 w 2912780"/>
                <a:gd name="connsiteY0" fmla="*/ 0 h 1165112"/>
                <a:gd name="connsiteX1" fmla="*/ 2330224 w 2912780"/>
                <a:gd name="connsiteY1" fmla="*/ 0 h 1165112"/>
                <a:gd name="connsiteX2" fmla="*/ 2912780 w 2912780"/>
                <a:gd name="connsiteY2" fmla="*/ 582556 h 1165112"/>
                <a:gd name="connsiteX3" fmla="*/ 2330224 w 2912780"/>
                <a:gd name="connsiteY3" fmla="*/ 1165112 h 1165112"/>
                <a:gd name="connsiteX4" fmla="*/ 0 w 2912780"/>
                <a:gd name="connsiteY4" fmla="*/ 1165112 h 1165112"/>
                <a:gd name="connsiteX5" fmla="*/ 582556 w 2912780"/>
                <a:gd name="connsiteY5" fmla="*/ 582556 h 1165112"/>
                <a:gd name="connsiteX6" fmla="*/ 0 w 2912780"/>
                <a:gd name="connsiteY6" fmla="*/ 0 h 116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2780" h="1165112">
                  <a:moveTo>
                    <a:pt x="0" y="0"/>
                  </a:moveTo>
                  <a:lnTo>
                    <a:pt x="2330224" y="0"/>
                  </a:lnTo>
                  <a:lnTo>
                    <a:pt x="2912780" y="582556"/>
                  </a:lnTo>
                  <a:lnTo>
                    <a:pt x="2330224" y="1165112"/>
                  </a:lnTo>
                  <a:lnTo>
                    <a:pt x="0" y="1165112"/>
                  </a:lnTo>
                  <a:lnTo>
                    <a:pt x="582556" y="582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609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spcFirstLastPara="0" vert="horz" wrap="square" lIns="726574" tIns="48006" rIns="630562" bIns="48006" numCol="1" spcCol="1270" anchor="ctr" anchorCtr="0">
              <a:noAutofit/>
            </a:bodyPr>
            <a:lstStyle/>
            <a:p>
              <a:pPr marL="0" marR="0" lvl="0" indent="0" algn="ctr" defTabSz="16002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3053724-7371-4D9A-87DB-50048E02438C}"/>
                </a:ext>
              </a:extLst>
            </p:cNvPr>
            <p:cNvSpPr/>
            <p:nvPr/>
          </p:nvSpPr>
          <p:spPr>
            <a:xfrm>
              <a:off x="5761284" y="1093268"/>
              <a:ext cx="2912780" cy="1107823"/>
            </a:xfrm>
            <a:custGeom>
              <a:avLst/>
              <a:gdLst>
                <a:gd name="connsiteX0" fmla="*/ 0 w 2912780"/>
                <a:gd name="connsiteY0" fmla="*/ 0 h 1165112"/>
                <a:gd name="connsiteX1" fmla="*/ 2330224 w 2912780"/>
                <a:gd name="connsiteY1" fmla="*/ 0 h 1165112"/>
                <a:gd name="connsiteX2" fmla="*/ 2912780 w 2912780"/>
                <a:gd name="connsiteY2" fmla="*/ 582556 h 1165112"/>
                <a:gd name="connsiteX3" fmla="*/ 2330224 w 2912780"/>
                <a:gd name="connsiteY3" fmla="*/ 1165112 h 1165112"/>
                <a:gd name="connsiteX4" fmla="*/ 0 w 2912780"/>
                <a:gd name="connsiteY4" fmla="*/ 1165112 h 1165112"/>
                <a:gd name="connsiteX5" fmla="*/ 582556 w 2912780"/>
                <a:gd name="connsiteY5" fmla="*/ 582556 h 1165112"/>
                <a:gd name="connsiteX6" fmla="*/ 0 w 2912780"/>
                <a:gd name="connsiteY6" fmla="*/ 0 h 116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2780" h="1165112">
                  <a:moveTo>
                    <a:pt x="0" y="0"/>
                  </a:moveTo>
                  <a:lnTo>
                    <a:pt x="2330224" y="0"/>
                  </a:lnTo>
                  <a:lnTo>
                    <a:pt x="2912780" y="582556"/>
                  </a:lnTo>
                  <a:lnTo>
                    <a:pt x="2330224" y="1165112"/>
                  </a:lnTo>
                  <a:lnTo>
                    <a:pt x="0" y="1165112"/>
                  </a:lnTo>
                  <a:lnTo>
                    <a:pt x="582556" y="582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B3D7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spcFirstLastPara="0" vert="horz" wrap="square" lIns="726574" tIns="48006" rIns="630562" bIns="48006" numCol="1" spcCol="1270" anchor="ctr" anchorCtr="0">
              <a:noAutofit/>
            </a:bodyPr>
            <a:lstStyle/>
            <a:p>
              <a:pPr marL="0" marR="0" lvl="0" indent="0" algn="ctr" defTabSz="16002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7F882E-BB2A-40FF-8F45-8ADFE6DAF051}"/>
              </a:ext>
            </a:extLst>
          </p:cNvPr>
          <p:cNvSpPr txBox="1"/>
          <p:nvPr/>
        </p:nvSpPr>
        <p:spPr>
          <a:xfrm>
            <a:off x="8072771" y="1773015"/>
            <a:ext cx="1488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멀티모달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인공지능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시스템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1A543E-9078-45BC-A88D-0453BCAEA739}"/>
              </a:ext>
            </a:extLst>
          </p:cNvPr>
          <p:cNvSpPr txBox="1"/>
          <p:nvPr/>
        </p:nvSpPr>
        <p:spPr>
          <a:xfrm>
            <a:off x="4991709" y="1773015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멀티모달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인공지능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prototype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설계도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497BE-56D2-4FFE-B1E3-F4B004C570A7}"/>
              </a:ext>
            </a:extLst>
          </p:cNvPr>
          <p:cNvSpPr txBox="1"/>
          <p:nvPr/>
        </p:nvSpPr>
        <p:spPr>
          <a:xfrm>
            <a:off x="2759462" y="1773015"/>
            <a:ext cx="1561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멀티모달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신경 모사 소자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AA974D0-1660-4524-8F19-BD829AE3DF6B}"/>
              </a:ext>
            </a:extLst>
          </p:cNvPr>
          <p:cNvSpPr/>
          <p:nvPr/>
        </p:nvSpPr>
        <p:spPr>
          <a:xfrm>
            <a:off x="4164518" y="1510901"/>
            <a:ext cx="3711415" cy="1411569"/>
          </a:xfrm>
          <a:custGeom>
            <a:avLst/>
            <a:gdLst>
              <a:gd name="connsiteX0" fmla="*/ 0 w 2912780"/>
              <a:gd name="connsiteY0" fmla="*/ 0 h 1165112"/>
              <a:gd name="connsiteX1" fmla="*/ 2330224 w 2912780"/>
              <a:gd name="connsiteY1" fmla="*/ 0 h 1165112"/>
              <a:gd name="connsiteX2" fmla="*/ 2912780 w 2912780"/>
              <a:gd name="connsiteY2" fmla="*/ 582556 h 1165112"/>
              <a:gd name="connsiteX3" fmla="*/ 2330224 w 2912780"/>
              <a:gd name="connsiteY3" fmla="*/ 1165112 h 1165112"/>
              <a:gd name="connsiteX4" fmla="*/ 0 w 2912780"/>
              <a:gd name="connsiteY4" fmla="*/ 1165112 h 1165112"/>
              <a:gd name="connsiteX5" fmla="*/ 582556 w 2912780"/>
              <a:gd name="connsiteY5" fmla="*/ 582556 h 1165112"/>
              <a:gd name="connsiteX6" fmla="*/ 0 w 2912780"/>
              <a:gd name="connsiteY6" fmla="*/ 0 h 1165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12780" h="1165112">
                <a:moveTo>
                  <a:pt x="0" y="0"/>
                </a:moveTo>
                <a:lnTo>
                  <a:pt x="2330224" y="0"/>
                </a:lnTo>
                <a:lnTo>
                  <a:pt x="2912780" y="582556"/>
                </a:lnTo>
                <a:lnTo>
                  <a:pt x="2330224" y="1165112"/>
                </a:lnTo>
                <a:lnTo>
                  <a:pt x="0" y="1165112"/>
                </a:lnTo>
                <a:lnTo>
                  <a:pt x="582556" y="582556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1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726574" tIns="48006" rIns="630562" bIns="48006" numCol="1" spcCol="1270" anchor="ctr" anchorCtr="0">
            <a:noAutofit/>
          </a:bodyPr>
          <a:lstStyle/>
          <a:p>
            <a:pPr marL="0" marR="0" lvl="0" indent="0" algn="ctr" defTabSz="16002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08A62C-78AB-4428-ACC7-4F48CCFCC046}"/>
              </a:ext>
            </a:extLst>
          </p:cNvPr>
          <p:cNvSpPr/>
          <p:nvPr/>
        </p:nvSpPr>
        <p:spPr>
          <a:xfrm>
            <a:off x="981412" y="3681534"/>
            <a:ext cx="286007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뉴런 모델 개발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  (20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가지 거동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 Logic operation)</a:t>
            </a:r>
            <a:endParaRPr kumimoji="0" lang="en-US" altLang="ko-KR" sz="2400" b="0" i="0" u="none" strike="noStrike" kern="1200" cap="none" spc="-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D0DA5F-40BB-43DC-B087-B527618B4406}"/>
              </a:ext>
            </a:extLst>
          </p:cNvPr>
          <p:cNvSpPr/>
          <p:nvPr/>
        </p:nvSpPr>
        <p:spPr>
          <a:xfrm>
            <a:off x="981411" y="4617011"/>
            <a:ext cx="29033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시냅스 모델 개발</a:t>
            </a:r>
            <a:endParaRPr kumimoji="0" lang="en-US" altLang="ko-KR" sz="2400" b="0" i="0" u="none" strike="noStrike" kern="1200" cap="none" spc="-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 (</a:t>
            </a:r>
            <a:r>
              <a:rPr kumimoji="0" lang="ko-KR" altLang="en-US" sz="16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다인자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시냅스 학습 모델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626E0E-A23D-41A7-A3D2-688180F0CB6C}"/>
              </a:ext>
            </a:extLst>
          </p:cNvPr>
          <p:cNvSpPr/>
          <p:nvPr/>
        </p:nvSpPr>
        <p:spPr>
          <a:xfrm>
            <a:off x="981581" y="5585006"/>
            <a:ext cx="27558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3. MEA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시스템 구축</a:t>
            </a:r>
            <a:endParaRPr kumimoji="0" lang="en-US" altLang="ko-KR" sz="2400" b="0" i="0" u="none" strike="noStrike" kern="1200" cap="none" spc="-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      (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전기 생리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세포 배양</a:t>
            </a:r>
            <a:r>
              <a:rPr kumimoji="0" lang="en-US" altLang="ko-KR" sz="16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0F0257-C9F1-437C-9462-8511BE793F73}"/>
              </a:ext>
            </a:extLst>
          </p:cNvPr>
          <p:cNvSpPr/>
          <p:nvPr/>
        </p:nvSpPr>
        <p:spPr>
          <a:xfrm>
            <a:off x="5580961" y="4766975"/>
            <a:ext cx="3454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Reservoir computing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82152C-ECC4-4FEE-8B01-C4ABAF664855}"/>
              </a:ext>
            </a:extLst>
          </p:cNvPr>
          <p:cNvSpPr/>
          <p:nvPr/>
        </p:nvSpPr>
        <p:spPr>
          <a:xfrm>
            <a:off x="5572809" y="3083718"/>
            <a:ext cx="4730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소규모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중규모 </a:t>
            </a:r>
            <a:r>
              <a:rPr kumimoji="0" lang="ko-KR" altLang="en-US" sz="24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뉴로모픽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시스템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" name="그림 40" descr="image">
            <a:extLst>
              <a:ext uri="{FF2B5EF4-FFF2-40B4-BE49-F238E27FC236}">
                <a16:creationId xmlns:a16="http://schemas.microsoft.com/office/drawing/2014/main" id="{C7C73CAF-67EA-4C6C-A621-0E767F9ED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2426" b="46474"/>
          <a:stretch/>
        </p:blipFill>
        <p:spPr bwMode="auto">
          <a:xfrm>
            <a:off x="7771022" y="5415901"/>
            <a:ext cx="3016427" cy="1061534"/>
          </a:xfrm>
          <a:custGeom>
            <a:avLst/>
            <a:gdLst>
              <a:gd name="connsiteX0" fmla="*/ 413465 w 7124701"/>
              <a:gd name="connsiteY0" fmla="*/ 0 h 2404745"/>
              <a:gd name="connsiteX1" fmla="*/ 7124701 w 7124701"/>
              <a:gd name="connsiteY1" fmla="*/ 0 h 2404745"/>
              <a:gd name="connsiteX2" fmla="*/ 7124701 w 7124701"/>
              <a:gd name="connsiteY2" fmla="*/ 2404745 h 2404745"/>
              <a:gd name="connsiteX3" fmla="*/ 0 w 7124701"/>
              <a:gd name="connsiteY3" fmla="*/ 2404745 h 2404745"/>
              <a:gd name="connsiteX4" fmla="*/ 0 w 7124701"/>
              <a:gd name="connsiteY4" fmla="*/ 391180 h 2404745"/>
              <a:gd name="connsiteX5" fmla="*/ 413465 w 7124701"/>
              <a:gd name="connsiteY5" fmla="*/ 391180 h 24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4701" h="2404745">
                <a:moveTo>
                  <a:pt x="413465" y="0"/>
                </a:moveTo>
                <a:lnTo>
                  <a:pt x="7124701" y="0"/>
                </a:lnTo>
                <a:lnTo>
                  <a:pt x="7124701" y="2404745"/>
                </a:lnTo>
                <a:lnTo>
                  <a:pt x="0" y="2404745"/>
                </a:lnTo>
                <a:lnTo>
                  <a:pt x="0" y="391180"/>
                </a:lnTo>
                <a:lnTo>
                  <a:pt x="413465" y="3911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845EEFB-9F19-4A4B-BA03-B6B38266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028" y="5377771"/>
            <a:ext cx="1643442" cy="1164176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87C4AAFA-1F22-40F6-8654-8400954189F1}"/>
              </a:ext>
            </a:extLst>
          </p:cNvPr>
          <p:cNvGrpSpPr/>
          <p:nvPr/>
        </p:nvGrpSpPr>
        <p:grpSpPr>
          <a:xfrm>
            <a:off x="8745336" y="3564329"/>
            <a:ext cx="1428557" cy="1052681"/>
            <a:chOff x="381178" y="1736098"/>
            <a:chExt cx="2985228" cy="190904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804B042-C3F4-42B9-A6CC-1AD3DFBFE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639" t="39804" r="24715" b="25218"/>
            <a:stretch/>
          </p:blipFill>
          <p:spPr>
            <a:xfrm>
              <a:off x="381178" y="1736098"/>
              <a:ext cx="2985228" cy="1909040"/>
            </a:xfrm>
            <a:prstGeom prst="rect">
              <a:avLst/>
            </a:prstGeom>
          </p:spPr>
        </p:pic>
        <p:pic>
          <p:nvPicPr>
            <p:cNvPr id="49" name="그래픽 48">
              <a:extLst>
                <a:ext uri="{FF2B5EF4-FFF2-40B4-BE49-F238E27FC236}">
                  <a16:creationId xmlns:a16="http://schemas.microsoft.com/office/drawing/2014/main" id="{4DA9DE71-3B11-43E8-82C6-8E46C877B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09363">
              <a:off x="2062474" y="1945244"/>
              <a:ext cx="1254787" cy="915094"/>
            </a:xfrm>
            <a:prstGeom prst="rect">
              <a:avLst/>
            </a:prstGeom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5421EA2B-5B00-4D00-A5D0-773C8B1A95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572" r="40735"/>
          <a:stretch/>
        </p:blipFill>
        <p:spPr>
          <a:xfrm>
            <a:off x="7161654" y="3633939"/>
            <a:ext cx="1428557" cy="94872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506D56D-15A4-49D9-AB22-156FD364CB1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8272"/>
          <a:stretch/>
        </p:blipFill>
        <p:spPr>
          <a:xfrm>
            <a:off x="5572809" y="3515943"/>
            <a:ext cx="1147516" cy="1187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12A2C8-F2F9-48D7-8F0A-E8E4609EAC5C}"/>
              </a:ext>
            </a:extLst>
          </p:cNvPr>
          <p:cNvSpPr txBox="1"/>
          <p:nvPr/>
        </p:nvSpPr>
        <p:spPr>
          <a:xfrm>
            <a:off x="1076331" y="2992723"/>
            <a:ext cx="271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kumimoji="0" lang="ko-KR" alt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단계 연구성과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6B1FEC2-CA36-4839-9458-6E01A3F9EC9E}"/>
              </a:ext>
            </a:extLst>
          </p:cNvPr>
          <p:cNvSpPr/>
          <p:nvPr/>
        </p:nvSpPr>
        <p:spPr>
          <a:xfrm>
            <a:off x="4169242" y="4386178"/>
            <a:ext cx="932041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6B3EE2-5E16-4ECA-9911-05AF15E6BAA5}"/>
              </a:ext>
            </a:extLst>
          </p:cNvPr>
          <p:cNvSpPr/>
          <p:nvPr/>
        </p:nvSpPr>
        <p:spPr>
          <a:xfrm>
            <a:off x="10173893" y="1731648"/>
            <a:ext cx="193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고효율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일반 인공지능 지향 </a:t>
            </a: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멀티모달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128818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816578" y="308261"/>
            <a:ext cx="65948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-5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연차별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추진계획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A81C93-43A9-425B-A5AD-3CF3AB237341}"/>
              </a:ext>
            </a:extLst>
          </p:cNvPr>
          <p:cNvGrpSpPr/>
          <p:nvPr/>
        </p:nvGrpSpPr>
        <p:grpSpPr>
          <a:xfrm>
            <a:off x="1019436" y="2249461"/>
            <a:ext cx="10153128" cy="3381289"/>
            <a:chOff x="1413892" y="1268698"/>
            <a:chExt cx="10153128" cy="3381289"/>
          </a:xfrm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2B52C0A-F93B-46A3-8BA0-94187BFA9705}"/>
                </a:ext>
              </a:extLst>
            </p:cNvPr>
            <p:cNvSpPr/>
            <p:nvPr/>
          </p:nvSpPr>
          <p:spPr>
            <a:xfrm>
              <a:off x="1441492" y="1268698"/>
              <a:ext cx="26373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소규모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중규모 </a:t>
              </a:r>
              <a:r>
                <a:rPr kumimoji="0" lang="ko-KR" alt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뉴로모픽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 시스템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2FB23BD-E686-4120-8988-21ABB5152934}"/>
                </a:ext>
              </a:extLst>
            </p:cNvPr>
            <p:cNvSpPr/>
            <p:nvPr/>
          </p:nvSpPr>
          <p:spPr>
            <a:xfrm>
              <a:off x="1413892" y="2646913"/>
              <a:ext cx="26649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-7229448"/>
                <a:satOff val="32859"/>
                <a:lumOff val="195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Reservoir Computing (RC)</a:t>
              </a:r>
              <a:endParaRPr kumimoji="0" lang="ko-KR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94A2384-885B-43FE-BC13-C549AC235631}"/>
                </a:ext>
              </a:extLst>
            </p:cNvPr>
            <p:cNvGrpSpPr/>
            <p:nvPr/>
          </p:nvGrpSpPr>
          <p:grpSpPr>
            <a:xfrm>
              <a:off x="4159821" y="1360712"/>
              <a:ext cx="7407199" cy="851005"/>
              <a:chOff x="3504504" y="2893251"/>
              <a:chExt cx="8121121" cy="1160161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D98DFDC4-D65F-4225-B237-8121E9E30C12}"/>
                  </a:ext>
                </a:extLst>
              </p:cNvPr>
              <p:cNvSpPr/>
              <p:nvPr/>
            </p:nvSpPr>
            <p:spPr>
              <a:xfrm>
                <a:off x="3504504" y="2893251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E507B374-900D-4E79-8CC0-4EDD3C504666}"/>
                  </a:ext>
                </a:extLst>
              </p:cNvPr>
              <p:cNvSpPr/>
              <p:nvPr/>
            </p:nvSpPr>
            <p:spPr>
              <a:xfrm>
                <a:off x="6114865" y="2893252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153671"/>
                  <a:satOff val="-5274"/>
                  <a:lumOff val="13588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D82283EB-089A-4FA1-8147-6260DABDC4A5}"/>
                  </a:ext>
                </a:extLst>
              </p:cNvPr>
              <p:cNvSpPr/>
              <p:nvPr/>
            </p:nvSpPr>
            <p:spPr>
              <a:xfrm>
                <a:off x="8725225" y="2893251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307342"/>
                  <a:satOff val="-10549"/>
                  <a:lumOff val="27176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3E9BAD3-73BF-4EEE-BE9A-E252B225DE96}"/>
                </a:ext>
              </a:extLst>
            </p:cNvPr>
            <p:cNvGrpSpPr/>
            <p:nvPr/>
          </p:nvGrpSpPr>
          <p:grpSpPr>
            <a:xfrm>
              <a:off x="4159821" y="2738865"/>
              <a:ext cx="7407199" cy="851004"/>
              <a:chOff x="3504504" y="-136302"/>
              <a:chExt cx="8121121" cy="1160160"/>
            </a:xfrm>
          </p:grpSpPr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2B7CACD3-84CA-4943-BD52-A450CFC27716}"/>
                  </a:ext>
                </a:extLst>
              </p:cNvPr>
              <p:cNvSpPr/>
              <p:nvPr/>
            </p:nvSpPr>
            <p:spPr>
              <a:xfrm>
                <a:off x="3504504" y="-136302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0"/>
                  <a:satOff val="0"/>
                  <a:lumOff val="0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3" name="자유형: 도형 102">
                <a:extLst>
                  <a:ext uri="{FF2B5EF4-FFF2-40B4-BE49-F238E27FC236}">
                    <a16:creationId xmlns:a16="http://schemas.microsoft.com/office/drawing/2014/main" id="{55A6C7CD-6176-4612-B2FD-632FD99BB2E4}"/>
                  </a:ext>
                </a:extLst>
              </p:cNvPr>
              <p:cNvSpPr/>
              <p:nvPr/>
            </p:nvSpPr>
            <p:spPr>
              <a:xfrm>
                <a:off x="6114865" y="-136302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153671"/>
                  <a:satOff val="-5274"/>
                  <a:lumOff val="13588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B1A883E9-58F9-492C-B01C-E6847C313FFB}"/>
                  </a:ext>
                </a:extLst>
              </p:cNvPr>
              <p:cNvSpPr/>
              <p:nvPr/>
            </p:nvSpPr>
            <p:spPr>
              <a:xfrm>
                <a:off x="8725225" y="-136302"/>
                <a:ext cx="2900400" cy="1160160"/>
              </a:xfrm>
              <a:custGeom>
                <a:avLst/>
                <a:gdLst>
                  <a:gd name="connsiteX0" fmla="*/ 0 w 2900400"/>
                  <a:gd name="connsiteY0" fmla="*/ 0 h 1160160"/>
                  <a:gd name="connsiteX1" fmla="*/ 2320320 w 2900400"/>
                  <a:gd name="connsiteY1" fmla="*/ 0 h 1160160"/>
                  <a:gd name="connsiteX2" fmla="*/ 2900400 w 2900400"/>
                  <a:gd name="connsiteY2" fmla="*/ 580080 h 1160160"/>
                  <a:gd name="connsiteX3" fmla="*/ 2320320 w 2900400"/>
                  <a:gd name="connsiteY3" fmla="*/ 1160160 h 1160160"/>
                  <a:gd name="connsiteX4" fmla="*/ 0 w 2900400"/>
                  <a:gd name="connsiteY4" fmla="*/ 1160160 h 1160160"/>
                  <a:gd name="connsiteX5" fmla="*/ 580080 w 2900400"/>
                  <a:gd name="connsiteY5" fmla="*/ 580080 h 1160160"/>
                  <a:gd name="connsiteX6" fmla="*/ 0 w 2900400"/>
                  <a:gd name="connsiteY6" fmla="*/ 0 h 116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0400" h="1160160">
                    <a:moveTo>
                      <a:pt x="0" y="0"/>
                    </a:moveTo>
                    <a:lnTo>
                      <a:pt x="2320320" y="0"/>
                    </a:lnTo>
                    <a:lnTo>
                      <a:pt x="2900400" y="580080"/>
                    </a:lnTo>
                    <a:lnTo>
                      <a:pt x="2320320" y="1160160"/>
                    </a:lnTo>
                    <a:lnTo>
                      <a:pt x="0" y="1160160"/>
                    </a:lnTo>
                    <a:lnTo>
                      <a:pt x="580080" y="5800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90B8">
                  <a:shade val="80000"/>
                  <a:hueOff val="307342"/>
                  <a:satOff val="-10549"/>
                  <a:lumOff val="27176"/>
                  <a:alphaOff val="0"/>
                </a:srgbClr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724098" tIns="48006" rIns="628086" bIns="48006" numCol="1" spcCol="1270" anchor="ctr" anchorCtr="0">
                <a:noAutofit/>
              </a:bodyPr>
              <a:lstStyle/>
              <a:p>
                <a:pPr marL="0" marR="0" lvl="0" indent="0" algn="ctr" defTabSz="16002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34840A-255C-4EB6-822C-A3DF87BCA239}"/>
                </a:ext>
              </a:extLst>
            </p:cNvPr>
            <p:cNvSpPr txBox="1"/>
            <p:nvPr/>
          </p:nvSpPr>
          <p:spPr>
            <a:xfrm>
              <a:off x="4697241" y="2702702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신경전구세포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기반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RC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시스템 구축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29D7573-BA3E-4714-A49E-8711C9AB13B0}"/>
                </a:ext>
              </a:extLst>
            </p:cNvPr>
            <p:cNvSpPr txBox="1"/>
            <p:nvPr/>
          </p:nvSpPr>
          <p:spPr>
            <a:xfrm>
              <a:off x="7078126" y="2702702"/>
              <a:ext cx="20087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AI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task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검증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: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시계열 및 이미지 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classification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AB42791-3709-4869-B3E1-C79C3A7F4B93}"/>
                </a:ext>
              </a:extLst>
            </p:cNvPr>
            <p:cNvSpPr txBox="1"/>
            <p:nvPr/>
          </p:nvSpPr>
          <p:spPr>
            <a:xfrm>
              <a:off x="9310150" y="2848956"/>
              <a:ext cx="21328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두뇌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복잡성 기반 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예측 가능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RC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시스템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6E34DF0-9F57-4D29-91AF-6B7F3328C2B7}"/>
                </a:ext>
              </a:extLst>
            </p:cNvPr>
            <p:cNvSpPr txBox="1"/>
            <p:nvPr/>
          </p:nvSpPr>
          <p:spPr>
            <a:xfrm>
              <a:off x="4709678" y="1298825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1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단계 개발 뉴런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시냅스 모델의 고도화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86BF5A9-AEC2-4E8B-93EF-B5A1A73CD58C}"/>
                </a:ext>
              </a:extLst>
            </p:cNvPr>
            <p:cNvSpPr txBox="1"/>
            <p:nvPr/>
          </p:nvSpPr>
          <p:spPr>
            <a:xfrm>
              <a:off x="7025894" y="1360711"/>
              <a:ext cx="2160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1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단계 주요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 circuitry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에서의 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계산 원리 규명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3E3A435-1D0B-47F8-A929-6B21766BA454}"/>
                </a:ext>
              </a:extLst>
            </p:cNvPr>
            <p:cNvSpPr txBox="1"/>
            <p:nvPr/>
          </p:nvSpPr>
          <p:spPr>
            <a:xfrm>
              <a:off x="9406780" y="1475159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PSI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신경망 어레이와 연결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FA4E24-8A12-4525-A659-5D1F6234CC97}"/>
                </a:ext>
              </a:extLst>
            </p:cNvPr>
            <p:cNvSpPr txBox="1"/>
            <p:nvPr/>
          </p:nvSpPr>
          <p:spPr>
            <a:xfrm>
              <a:off x="9442784" y="3726657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STDP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동작 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나눔고딕" panose="020D0604000000000000" pitchFamily="50" charset="-127"/>
                  <a:cs typeface="Arial" panose="020B0604020202020204" pitchFamily="34" charset="0"/>
                </a:rPr>
                <a:t>정확도 향상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247BDC48-0F9B-47A5-9DDB-A4CB1B3BAD3D}"/>
              </a:ext>
            </a:extLst>
          </p:cNvPr>
          <p:cNvSpPr txBox="1"/>
          <p:nvPr/>
        </p:nvSpPr>
        <p:spPr>
          <a:xfrm>
            <a:off x="4223792" y="188948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차년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(2023)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B9D0608-DBBC-4E89-ADE0-98F0A806D1EF}"/>
              </a:ext>
            </a:extLst>
          </p:cNvPr>
          <p:cNvSpPr txBox="1"/>
          <p:nvPr/>
        </p:nvSpPr>
        <p:spPr>
          <a:xfrm>
            <a:off x="6600056" y="188948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차년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(2024)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9354B2D-2F96-4498-9DA1-174034AAA168}"/>
              </a:ext>
            </a:extLst>
          </p:cNvPr>
          <p:cNvSpPr txBox="1"/>
          <p:nvPr/>
        </p:nvSpPr>
        <p:spPr>
          <a:xfrm>
            <a:off x="8904312" y="188948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차년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(2025)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08A5619A-E6AB-488C-9335-3A8C3AB715ED}"/>
              </a:ext>
            </a:extLst>
          </p:cNvPr>
          <p:cNvSpPr/>
          <p:nvPr/>
        </p:nvSpPr>
        <p:spPr>
          <a:xfrm>
            <a:off x="1019436" y="5005829"/>
            <a:ext cx="26649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993300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Modality integration algorithm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C4E55D7A-11F9-4C74-8EF9-D9CBE2C99E0E}"/>
              </a:ext>
            </a:extLst>
          </p:cNvPr>
          <p:cNvSpPr/>
          <p:nvPr/>
        </p:nvSpPr>
        <p:spPr>
          <a:xfrm>
            <a:off x="3765365" y="5087342"/>
            <a:ext cx="2645428" cy="851004"/>
          </a:xfrm>
          <a:custGeom>
            <a:avLst/>
            <a:gdLst>
              <a:gd name="connsiteX0" fmla="*/ 0 w 2900400"/>
              <a:gd name="connsiteY0" fmla="*/ 0 h 1160160"/>
              <a:gd name="connsiteX1" fmla="*/ 2320320 w 2900400"/>
              <a:gd name="connsiteY1" fmla="*/ 0 h 1160160"/>
              <a:gd name="connsiteX2" fmla="*/ 2900400 w 2900400"/>
              <a:gd name="connsiteY2" fmla="*/ 580080 h 1160160"/>
              <a:gd name="connsiteX3" fmla="*/ 2320320 w 2900400"/>
              <a:gd name="connsiteY3" fmla="*/ 1160160 h 1160160"/>
              <a:gd name="connsiteX4" fmla="*/ 0 w 2900400"/>
              <a:gd name="connsiteY4" fmla="*/ 1160160 h 1160160"/>
              <a:gd name="connsiteX5" fmla="*/ 580080 w 2900400"/>
              <a:gd name="connsiteY5" fmla="*/ 580080 h 1160160"/>
              <a:gd name="connsiteX6" fmla="*/ 0 w 2900400"/>
              <a:gd name="connsiteY6" fmla="*/ 0 h 11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0400" h="1160160">
                <a:moveTo>
                  <a:pt x="0" y="0"/>
                </a:moveTo>
                <a:lnTo>
                  <a:pt x="2320320" y="0"/>
                </a:lnTo>
                <a:lnTo>
                  <a:pt x="2900400" y="580080"/>
                </a:lnTo>
                <a:lnTo>
                  <a:pt x="2320320" y="1160160"/>
                </a:lnTo>
                <a:lnTo>
                  <a:pt x="0" y="1160160"/>
                </a:lnTo>
                <a:lnTo>
                  <a:pt x="580080" y="580080"/>
                </a:lnTo>
                <a:lnTo>
                  <a:pt x="0" y="0"/>
                </a:lnTo>
                <a:close/>
              </a:path>
            </a:pathLst>
          </a:custGeom>
          <a:solidFill>
            <a:srgbClr val="4590B8">
              <a:shade val="80000"/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724098" tIns="48006" rIns="628086" bIns="48006" numCol="1" spcCol="1270" anchor="ctr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98D021-A126-4304-BABC-AC158B025874}"/>
              </a:ext>
            </a:extLst>
          </p:cNvPr>
          <p:cNvSpPr txBox="1"/>
          <p:nvPr/>
        </p:nvSpPr>
        <p:spPr>
          <a:xfrm>
            <a:off x="4229593" y="5169085"/>
            <a:ext cx="200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CLIP</a:t>
            </a:r>
            <a:r>
              <a:rPr lang="en-US" altLang="ko-KR" kern="0" dirty="0">
                <a:solidFill>
                  <a:prstClr val="white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kern="0" dirty="0">
                <a:solidFill>
                  <a:prstClr val="white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kern="0" dirty="0" err="1">
                <a:solidFill>
                  <a:prstClr val="white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MirrorBot</a:t>
            </a:r>
            <a:r>
              <a:rPr lang="en-US" altLang="ko-KR" kern="0" dirty="0">
                <a:solidFill>
                  <a:prstClr val="white"/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Grandmother cell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0D11729-92BC-4758-9DD1-DF86A56D7EA2}"/>
              </a:ext>
            </a:extLst>
          </p:cNvPr>
          <p:cNvSpPr/>
          <p:nvPr/>
        </p:nvSpPr>
        <p:spPr>
          <a:xfrm>
            <a:off x="6146251" y="5059599"/>
            <a:ext cx="2645428" cy="851004"/>
          </a:xfrm>
          <a:custGeom>
            <a:avLst/>
            <a:gdLst>
              <a:gd name="connsiteX0" fmla="*/ 0 w 2900400"/>
              <a:gd name="connsiteY0" fmla="*/ 0 h 1160160"/>
              <a:gd name="connsiteX1" fmla="*/ 2320320 w 2900400"/>
              <a:gd name="connsiteY1" fmla="*/ 0 h 1160160"/>
              <a:gd name="connsiteX2" fmla="*/ 2900400 w 2900400"/>
              <a:gd name="connsiteY2" fmla="*/ 580080 h 1160160"/>
              <a:gd name="connsiteX3" fmla="*/ 2320320 w 2900400"/>
              <a:gd name="connsiteY3" fmla="*/ 1160160 h 1160160"/>
              <a:gd name="connsiteX4" fmla="*/ 0 w 2900400"/>
              <a:gd name="connsiteY4" fmla="*/ 1160160 h 1160160"/>
              <a:gd name="connsiteX5" fmla="*/ 580080 w 2900400"/>
              <a:gd name="connsiteY5" fmla="*/ 580080 h 1160160"/>
              <a:gd name="connsiteX6" fmla="*/ 0 w 2900400"/>
              <a:gd name="connsiteY6" fmla="*/ 0 h 11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0400" h="1160160">
                <a:moveTo>
                  <a:pt x="0" y="0"/>
                </a:moveTo>
                <a:lnTo>
                  <a:pt x="2320320" y="0"/>
                </a:lnTo>
                <a:lnTo>
                  <a:pt x="2900400" y="580080"/>
                </a:lnTo>
                <a:lnTo>
                  <a:pt x="2320320" y="1160160"/>
                </a:lnTo>
                <a:lnTo>
                  <a:pt x="0" y="1160160"/>
                </a:lnTo>
                <a:lnTo>
                  <a:pt x="580080" y="580080"/>
                </a:lnTo>
                <a:lnTo>
                  <a:pt x="0" y="0"/>
                </a:lnTo>
                <a:close/>
              </a:path>
            </a:pathLst>
          </a:custGeom>
          <a:solidFill>
            <a:srgbClr val="4590B8">
              <a:shade val="80000"/>
              <a:hueOff val="153671"/>
              <a:satOff val="-5274"/>
              <a:lumOff val="13588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724098" tIns="48006" rIns="628086" bIns="48006" numCol="1" spcCol="1270" anchor="ctr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165B92E-AA06-49B7-AE7D-9C22E2AF6332}"/>
              </a:ext>
            </a:extLst>
          </p:cNvPr>
          <p:cNvSpPr/>
          <p:nvPr/>
        </p:nvSpPr>
        <p:spPr>
          <a:xfrm>
            <a:off x="8527136" y="5055319"/>
            <a:ext cx="2645428" cy="851004"/>
          </a:xfrm>
          <a:custGeom>
            <a:avLst/>
            <a:gdLst>
              <a:gd name="connsiteX0" fmla="*/ 0 w 2900400"/>
              <a:gd name="connsiteY0" fmla="*/ 0 h 1160160"/>
              <a:gd name="connsiteX1" fmla="*/ 2320320 w 2900400"/>
              <a:gd name="connsiteY1" fmla="*/ 0 h 1160160"/>
              <a:gd name="connsiteX2" fmla="*/ 2900400 w 2900400"/>
              <a:gd name="connsiteY2" fmla="*/ 580080 h 1160160"/>
              <a:gd name="connsiteX3" fmla="*/ 2320320 w 2900400"/>
              <a:gd name="connsiteY3" fmla="*/ 1160160 h 1160160"/>
              <a:gd name="connsiteX4" fmla="*/ 0 w 2900400"/>
              <a:gd name="connsiteY4" fmla="*/ 1160160 h 1160160"/>
              <a:gd name="connsiteX5" fmla="*/ 580080 w 2900400"/>
              <a:gd name="connsiteY5" fmla="*/ 580080 h 1160160"/>
              <a:gd name="connsiteX6" fmla="*/ 0 w 2900400"/>
              <a:gd name="connsiteY6" fmla="*/ 0 h 11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0400" h="1160160">
                <a:moveTo>
                  <a:pt x="0" y="0"/>
                </a:moveTo>
                <a:lnTo>
                  <a:pt x="2320320" y="0"/>
                </a:lnTo>
                <a:lnTo>
                  <a:pt x="2900400" y="580080"/>
                </a:lnTo>
                <a:lnTo>
                  <a:pt x="2320320" y="1160160"/>
                </a:lnTo>
                <a:lnTo>
                  <a:pt x="0" y="1160160"/>
                </a:lnTo>
                <a:lnTo>
                  <a:pt x="580080" y="580080"/>
                </a:lnTo>
                <a:lnTo>
                  <a:pt x="0" y="0"/>
                </a:lnTo>
                <a:close/>
              </a:path>
            </a:pathLst>
          </a:custGeom>
          <a:solidFill>
            <a:srgbClr val="4590B8">
              <a:shade val="80000"/>
              <a:hueOff val="307342"/>
              <a:satOff val="-10549"/>
              <a:lumOff val="27176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724098" tIns="48006" rIns="628086" bIns="48006" numCol="1" spcCol="1270" anchor="ctr" anchorCtr="0">
            <a:noAutofit/>
          </a:bodyPr>
          <a:lstStyle/>
          <a:p>
            <a:pPr marL="0" marR="0" lvl="0" indent="0" algn="ctr" defTabSz="1600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5AFBC6-6153-4EE2-B26E-804AE0398499}"/>
              </a:ext>
            </a:extLst>
          </p:cNvPr>
          <p:cNvSpPr txBox="1"/>
          <p:nvPr/>
        </p:nvSpPr>
        <p:spPr>
          <a:xfrm>
            <a:off x="7203741" y="5296155"/>
            <a:ext cx="58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??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672A39-D0AD-41D0-8B66-A7114A6B433D}"/>
              </a:ext>
            </a:extLst>
          </p:cNvPr>
          <p:cNvSpPr txBox="1"/>
          <p:nvPr/>
        </p:nvSpPr>
        <p:spPr>
          <a:xfrm>
            <a:off x="9657082" y="5307584"/>
            <a:ext cx="58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??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5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7369" y="381001"/>
            <a:ext cx="5091731" cy="480131"/>
          </a:xfrm>
        </p:spPr>
        <p:txBody>
          <a:bodyPr wrap="square" anchor="t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흐름도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연구원 구성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DA3329-0583-3E1C-877B-AD701733A6A8}"/>
              </a:ext>
            </a:extLst>
          </p:cNvPr>
          <p:cNvGrpSpPr/>
          <p:nvPr/>
        </p:nvGrpSpPr>
        <p:grpSpPr>
          <a:xfrm>
            <a:off x="1085021" y="2496376"/>
            <a:ext cx="10021957" cy="1034908"/>
            <a:chOff x="1134683" y="2250076"/>
            <a:chExt cx="10021957" cy="1582414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55099DD1-5B97-1CF5-DCDD-9D35F23461C4}"/>
                </a:ext>
              </a:extLst>
            </p:cNvPr>
            <p:cNvSpPr/>
            <p:nvPr/>
          </p:nvSpPr>
          <p:spPr>
            <a:xfrm>
              <a:off x="1134683" y="2250076"/>
              <a:ext cx="2637357" cy="1582414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HY중고딕" panose="02030600000101010101" pitchFamily="18" charset="-127"/>
                  <a:cs typeface="+mn-cs"/>
                </a:rPr>
                <a:t>sensing</a:t>
              </a:r>
              <a:endParaRPr kumimoji="0" lang="ko-KR" alt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HY중고딕" panose="02030600000101010101" pitchFamily="18" charset="-127"/>
                <a:cs typeface="+mn-cs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DD21FD57-50CE-B0B8-A8AA-04F8867B0E3A}"/>
                </a:ext>
              </a:extLst>
            </p:cNvPr>
            <p:cNvSpPr/>
            <p:nvPr/>
          </p:nvSpPr>
          <p:spPr>
            <a:xfrm>
              <a:off x="4035776" y="2714251"/>
              <a:ext cx="559119" cy="654064"/>
            </a:xfrm>
            <a:custGeom>
              <a:avLst/>
              <a:gdLst>
                <a:gd name="connsiteX0" fmla="*/ 0 w 559119"/>
                <a:gd name="connsiteY0" fmla="*/ 130813 h 654064"/>
                <a:gd name="connsiteX1" fmla="*/ 279560 w 559119"/>
                <a:gd name="connsiteY1" fmla="*/ 130813 h 654064"/>
                <a:gd name="connsiteX2" fmla="*/ 279560 w 559119"/>
                <a:gd name="connsiteY2" fmla="*/ 0 h 654064"/>
                <a:gd name="connsiteX3" fmla="*/ 559119 w 559119"/>
                <a:gd name="connsiteY3" fmla="*/ 327032 h 654064"/>
                <a:gd name="connsiteX4" fmla="*/ 279560 w 559119"/>
                <a:gd name="connsiteY4" fmla="*/ 654064 h 654064"/>
                <a:gd name="connsiteX5" fmla="*/ 279560 w 559119"/>
                <a:gd name="connsiteY5" fmla="*/ 523251 h 654064"/>
                <a:gd name="connsiteX6" fmla="*/ 0 w 559119"/>
                <a:gd name="connsiteY6" fmla="*/ 523251 h 654064"/>
                <a:gd name="connsiteX7" fmla="*/ 0 w 559119"/>
                <a:gd name="connsiteY7" fmla="*/ 130813 h 6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119" h="654064">
                  <a:moveTo>
                    <a:pt x="0" y="130813"/>
                  </a:moveTo>
                  <a:lnTo>
                    <a:pt x="279560" y="130813"/>
                  </a:lnTo>
                  <a:lnTo>
                    <a:pt x="279560" y="0"/>
                  </a:lnTo>
                  <a:lnTo>
                    <a:pt x="559119" y="327032"/>
                  </a:lnTo>
                  <a:lnTo>
                    <a:pt x="279560" y="654064"/>
                  </a:lnTo>
                  <a:lnTo>
                    <a:pt x="279560" y="523251"/>
                  </a:lnTo>
                  <a:lnTo>
                    <a:pt x="0" y="523251"/>
                  </a:lnTo>
                  <a:lnTo>
                    <a:pt x="0" y="13081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30813" rIns="167736" bIns="130813" numCol="1" spcCol="1270" anchor="ctr" anchorCtr="0">
              <a:noAutofit/>
            </a:bodyPr>
            <a:lstStyle/>
            <a:p>
              <a:pPr marL="0" marR="0" lvl="0" indent="0" algn="ctr" defTabSz="12446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HY중고딕" panose="02030600000101010101" pitchFamily="18" charset="-127"/>
                <a:cs typeface="+mn-cs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9762F58-90D5-938D-6F3A-66B8E29C2141}"/>
                </a:ext>
              </a:extLst>
            </p:cNvPr>
            <p:cNvSpPr/>
            <p:nvPr/>
          </p:nvSpPr>
          <p:spPr>
            <a:xfrm>
              <a:off x="4826983" y="2250076"/>
              <a:ext cx="2637357" cy="1582414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614724"/>
                <a:satOff val="16430"/>
                <a:lumOff val="98"/>
                <a:alphaOff val="0"/>
              </a:schemeClr>
            </a:fillRef>
            <a:effectRef idx="0">
              <a:schemeClr val="accent4">
                <a:hueOff val="-3614724"/>
                <a:satOff val="16430"/>
                <a:lumOff val="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HY중고딕" panose="02030600000101010101" pitchFamily="18" charset="-127"/>
                  <a:cs typeface="+mn-cs"/>
                </a:rPr>
                <a:t>abstraction</a:t>
              </a:r>
              <a:endParaRPr kumimoji="0" lang="ko-KR" alt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HY중고딕" panose="02030600000101010101" pitchFamily="18" charset="-127"/>
                <a:cs typeface="+mn-cs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2B736844-8AEA-81E8-97CF-C8548B2F5E4B}"/>
                </a:ext>
              </a:extLst>
            </p:cNvPr>
            <p:cNvSpPr/>
            <p:nvPr/>
          </p:nvSpPr>
          <p:spPr>
            <a:xfrm>
              <a:off x="7728076" y="2714251"/>
              <a:ext cx="559119" cy="654064"/>
            </a:xfrm>
            <a:custGeom>
              <a:avLst/>
              <a:gdLst>
                <a:gd name="connsiteX0" fmla="*/ 0 w 559119"/>
                <a:gd name="connsiteY0" fmla="*/ 130813 h 654064"/>
                <a:gd name="connsiteX1" fmla="*/ 279560 w 559119"/>
                <a:gd name="connsiteY1" fmla="*/ 130813 h 654064"/>
                <a:gd name="connsiteX2" fmla="*/ 279560 w 559119"/>
                <a:gd name="connsiteY2" fmla="*/ 0 h 654064"/>
                <a:gd name="connsiteX3" fmla="*/ 559119 w 559119"/>
                <a:gd name="connsiteY3" fmla="*/ 327032 h 654064"/>
                <a:gd name="connsiteX4" fmla="*/ 279560 w 559119"/>
                <a:gd name="connsiteY4" fmla="*/ 654064 h 654064"/>
                <a:gd name="connsiteX5" fmla="*/ 279560 w 559119"/>
                <a:gd name="connsiteY5" fmla="*/ 523251 h 654064"/>
                <a:gd name="connsiteX6" fmla="*/ 0 w 559119"/>
                <a:gd name="connsiteY6" fmla="*/ 523251 h 654064"/>
                <a:gd name="connsiteX7" fmla="*/ 0 w 559119"/>
                <a:gd name="connsiteY7" fmla="*/ 130813 h 65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119" h="654064">
                  <a:moveTo>
                    <a:pt x="0" y="130813"/>
                  </a:moveTo>
                  <a:lnTo>
                    <a:pt x="279560" y="130813"/>
                  </a:lnTo>
                  <a:lnTo>
                    <a:pt x="279560" y="0"/>
                  </a:lnTo>
                  <a:lnTo>
                    <a:pt x="559119" y="327032"/>
                  </a:lnTo>
                  <a:lnTo>
                    <a:pt x="279560" y="654064"/>
                  </a:lnTo>
                  <a:lnTo>
                    <a:pt x="279560" y="523251"/>
                  </a:lnTo>
                  <a:lnTo>
                    <a:pt x="0" y="523251"/>
                  </a:lnTo>
                  <a:lnTo>
                    <a:pt x="0" y="13081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7229448"/>
                <a:satOff val="32859"/>
                <a:lumOff val="195"/>
                <a:alphaOff val="0"/>
              </a:schemeClr>
            </a:fillRef>
            <a:effectRef idx="0">
              <a:schemeClr val="accent4">
                <a:hueOff val="-7229448"/>
                <a:satOff val="32859"/>
                <a:lumOff val="1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30813" rIns="167736" bIns="130813" numCol="1" spcCol="1270" anchor="ctr" anchorCtr="0">
              <a:noAutofit/>
            </a:bodyPr>
            <a:lstStyle/>
            <a:p>
              <a:pPr marL="0" marR="0" lvl="0" indent="0" algn="ctr" defTabSz="12446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HY중고딕" panose="02030600000101010101" pitchFamily="18" charset="-127"/>
                <a:cs typeface="+mn-cs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829C0D4C-8E45-6378-CB48-82108D72309C}"/>
                </a:ext>
              </a:extLst>
            </p:cNvPr>
            <p:cNvSpPr/>
            <p:nvPr/>
          </p:nvSpPr>
          <p:spPr>
            <a:xfrm>
              <a:off x="8519283" y="2250076"/>
              <a:ext cx="2637357" cy="1582414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7229448"/>
                <a:satOff val="32859"/>
                <a:lumOff val="195"/>
                <a:alphaOff val="0"/>
              </a:schemeClr>
            </a:fillRef>
            <a:effectRef idx="0">
              <a:schemeClr val="accent4">
                <a:hueOff val="-7229448"/>
                <a:satOff val="32859"/>
                <a:lumOff val="1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HY중고딕" panose="02030600000101010101" pitchFamily="18" charset="-127"/>
                  <a:cs typeface="+mn-cs"/>
                </a:rPr>
                <a:t>cognition</a:t>
              </a:r>
              <a:endParaRPr kumimoji="0" lang="ko-KR" alt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HY중고딕" panose="02030600000101010101" pitchFamily="18" charset="-127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403A916-2D73-1359-6398-3BCD8B2DBF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3766" r="53345" b="66918"/>
          <a:stretch/>
        </p:blipFill>
        <p:spPr>
          <a:xfrm>
            <a:off x="1177080" y="3676664"/>
            <a:ext cx="2425566" cy="1366788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F8167700-9BAA-F603-9215-E56ECADA6F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931570"/>
              </p:ext>
            </p:extLst>
          </p:nvPr>
        </p:nvGraphicFramePr>
        <p:xfrm>
          <a:off x="5180654" y="3339143"/>
          <a:ext cx="1941197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Graph" r:id="rId6" imgW="7199280" imgH="7199280" progId="Origin95.Graph">
                  <p:embed/>
                </p:oleObj>
              </mc:Choice>
              <mc:Fallback>
                <p:oleObj name="Graph" r:id="rId6" imgW="7199280" imgH="7199280" progId="Origin95.Graph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:a16="http://schemas.microsoft.com/office/drawing/2014/main" id="{F8167700-9BAA-F603-9215-E56ECADA6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80654" y="3339143"/>
                        <a:ext cx="1941197" cy="1944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BBA9E192-1B86-B142-8086-31829D016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5070" y="3603292"/>
            <a:ext cx="1812493" cy="18002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B487AF-DA64-D151-D4C9-2407E640A575}"/>
              </a:ext>
            </a:extLst>
          </p:cNvPr>
          <p:cNvSpPr/>
          <p:nvPr/>
        </p:nvSpPr>
        <p:spPr>
          <a:xfrm>
            <a:off x="839416" y="1095870"/>
            <a:ext cx="10513168" cy="5357467"/>
          </a:xfrm>
          <a:prstGeom prst="roundRect">
            <a:avLst>
              <a:gd name="adj" fmla="val 3726"/>
            </a:avLst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orbel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38132-A651-32D1-A5C8-E82BCAB95786}"/>
              </a:ext>
            </a:extLst>
          </p:cNvPr>
          <p:cNvSpPr txBox="1"/>
          <p:nvPr/>
        </p:nvSpPr>
        <p:spPr>
          <a:xfrm>
            <a:off x="7887742" y="686493"/>
            <a:ext cx="3628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Multimodal-SNN, x10 efficient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AFB597-D672-F1C5-EBEA-DD693867B5C8}"/>
              </a:ext>
            </a:extLst>
          </p:cNvPr>
          <p:cNvSpPr txBox="1"/>
          <p:nvPr/>
        </p:nvSpPr>
        <p:spPr>
          <a:xfrm>
            <a:off x="1148205" y="5043452"/>
            <a:ext cx="2610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이경석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황규원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이현정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오우택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홍규상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DA6845-F0D5-D87B-6992-9854C8D505E8}"/>
              </a:ext>
            </a:extLst>
          </p:cNvPr>
          <p:cNvSpPr txBox="1"/>
          <p:nvPr/>
        </p:nvSpPr>
        <p:spPr>
          <a:xfrm>
            <a:off x="4587716" y="5053077"/>
            <a:ext cx="3761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이수연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박성식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김재욱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정연주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신규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김인호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박종극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곽준영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김지훈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바이오메디컬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한경림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김종현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남민호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92079B-0166-B9CA-95B3-612AC3E66E40}"/>
              </a:ext>
            </a:extLst>
          </p:cNvPr>
          <p:cNvSpPr txBox="1"/>
          <p:nvPr/>
        </p:nvSpPr>
        <p:spPr>
          <a:xfrm>
            <a:off x="8899714" y="5394200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박종길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박성식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오우택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한경림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이이재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4C656B-1977-49DD-9511-5D85AC70C45E}"/>
              </a:ext>
            </a:extLst>
          </p:cNvPr>
          <p:cNvSpPr/>
          <p:nvPr/>
        </p:nvSpPr>
        <p:spPr>
          <a:xfrm>
            <a:off x="1595625" y="3208697"/>
            <a:ext cx="161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감각 메커니즘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C9DBB1-8662-40E5-A38B-F1862F3C8164}"/>
              </a:ext>
            </a:extLst>
          </p:cNvPr>
          <p:cNvSpPr/>
          <p:nvPr/>
        </p:nvSpPr>
        <p:spPr>
          <a:xfrm>
            <a:off x="5146050" y="3189643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감각의 통합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인지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6230D1-051E-408C-9508-13DD1ECB8D86}"/>
              </a:ext>
            </a:extLst>
          </p:cNvPr>
          <p:cNvSpPr/>
          <p:nvPr/>
        </p:nvSpPr>
        <p:spPr>
          <a:xfrm>
            <a:off x="8961526" y="3208697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고등 인지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나눔고딕" panose="020D0604000000000000" pitchFamily="50" charset="-127"/>
                <a:cs typeface="+mn-cs"/>
              </a:rPr>
              <a:t>예측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HY중고딕" panose="02030600000101010101" pitchFamily="18" charset="-127"/>
              <a:cs typeface="+mn-cs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3556F0E-CD7A-4753-B38F-66D095990939}"/>
              </a:ext>
            </a:extLst>
          </p:cNvPr>
          <p:cNvSpPr/>
          <p:nvPr/>
        </p:nvSpPr>
        <p:spPr>
          <a:xfrm>
            <a:off x="2543297" y="1290648"/>
            <a:ext cx="26373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rgbClr val="969FA7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소규모</a:t>
            </a:r>
            <a:r>
              <a:rPr kumimoji="0" lang="en-US" altLang="ko-KR" sz="2200" b="0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/</a:t>
            </a:r>
            <a:r>
              <a:rPr kumimoji="0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중규모 </a:t>
            </a:r>
            <a:r>
              <a:rPr kumimoji="0" lang="ko-KR" alt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뉴로모픽</a:t>
            </a:r>
            <a:r>
              <a:rPr kumimoji="0" lang="ko-KR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 시스템</a:t>
            </a:r>
            <a:endParaRPr kumimoji="0" lang="ko-KR" altLang="en-US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B37541F5-21FC-4988-812E-3EA68D43B17E}"/>
              </a:ext>
            </a:extLst>
          </p:cNvPr>
          <p:cNvSpPr/>
          <p:nvPr/>
        </p:nvSpPr>
        <p:spPr>
          <a:xfrm>
            <a:off x="5932261" y="1277687"/>
            <a:ext cx="26649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rgbClr val="969FA7">
              <a:hueOff val="-7229448"/>
              <a:satOff val="32859"/>
              <a:lumOff val="195"/>
              <a:alphaOff val="0"/>
            </a:srgb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Reservoir Computing (RC)</a:t>
            </a:r>
            <a:endParaRPr kumimoji="0" lang="ko-KR" altLang="en-US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53E4F951-61D3-4E04-892E-0F7A6A298D47}"/>
              </a:ext>
            </a:extLst>
          </p:cNvPr>
          <p:cNvSpPr/>
          <p:nvPr/>
        </p:nvSpPr>
        <p:spPr>
          <a:xfrm>
            <a:off x="9348825" y="1277687"/>
            <a:ext cx="26649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kern="0" dirty="0">
                <a:solidFill>
                  <a:srgbClr val="993300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Modality integration algorithm</a:t>
            </a:r>
            <a:endParaRPr kumimoji="0" lang="ko-KR" altLang="en-US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702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2A07B0-5F48-40C2-AF60-FB293F7DCCD4}"/>
              </a:ext>
            </a:extLst>
          </p:cNvPr>
          <p:cNvSpPr/>
          <p:nvPr/>
        </p:nvSpPr>
        <p:spPr>
          <a:xfrm>
            <a:off x="6780915" y="3906778"/>
            <a:ext cx="5470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1.2.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다중 입력 가능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Memristor-OTS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model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CF2DDF-AF15-41EB-AF85-1BB473453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52" y="4395073"/>
            <a:ext cx="3148651" cy="22991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3417243" y="289982"/>
            <a:ext cx="57633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차 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연차 연구계획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806FF5-156A-44EB-9939-EB7C5434E6EB}"/>
              </a:ext>
            </a:extLst>
          </p:cNvPr>
          <p:cNvSpPr/>
          <p:nvPr/>
        </p:nvSpPr>
        <p:spPr>
          <a:xfrm>
            <a:off x="798453" y="4144786"/>
            <a:ext cx="3454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Reservoir computing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D6EFE-9FE5-4396-B0B7-53BE5DB04497}"/>
              </a:ext>
            </a:extLst>
          </p:cNvPr>
          <p:cNvSpPr/>
          <p:nvPr/>
        </p:nvSpPr>
        <p:spPr>
          <a:xfrm>
            <a:off x="650799" y="1640641"/>
            <a:ext cx="4730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소규모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중규모 </a:t>
            </a:r>
            <a:r>
              <a:rPr kumimoji="0" lang="ko-KR" altLang="en-US" sz="24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뉴로모픽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시스템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 descr="image">
            <a:extLst>
              <a:ext uri="{FF2B5EF4-FFF2-40B4-BE49-F238E27FC236}">
                <a16:creationId xmlns:a16="http://schemas.microsoft.com/office/drawing/2014/main" id="{E3BFC065-0468-4FEF-BD7F-CDF1218B6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2426" b="46474"/>
          <a:stretch/>
        </p:blipFill>
        <p:spPr bwMode="auto">
          <a:xfrm>
            <a:off x="4351715" y="4841600"/>
            <a:ext cx="3016427" cy="1061534"/>
          </a:xfrm>
          <a:custGeom>
            <a:avLst/>
            <a:gdLst>
              <a:gd name="connsiteX0" fmla="*/ 413465 w 7124701"/>
              <a:gd name="connsiteY0" fmla="*/ 0 h 2404745"/>
              <a:gd name="connsiteX1" fmla="*/ 7124701 w 7124701"/>
              <a:gd name="connsiteY1" fmla="*/ 0 h 2404745"/>
              <a:gd name="connsiteX2" fmla="*/ 7124701 w 7124701"/>
              <a:gd name="connsiteY2" fmla="*/ 2404745 h 2404745"/>
              <a:gd name="connsiteX3" fmla="*/ 0 w 7124701"/>
              <a:gd name="connsiteY3" fmla="*/ 2404745 h 2404745"/>
              <a:gd name="connsiteX4" fmla="*/ 0 w 7124701"/>
              <a:gd name="connsiteY4" fmla="*/ 391180 h 2404745"/>
              <a:gd name="connsiteX5" fmla="*/ 413465 w 7124701"/>
              <a:gd name="connsiteY5" fmla="*/ 391180 h 24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4701" h="2404745">
                <a:moveTo>
                  <a:pt x="413465" y="0"/>
                </a:moveTo>
                <a:lnTo>
                  <a:pt x="7124701" y="0"/>
                </a:lnTo>
                <a:lnTo>
                  <a:pt x="7124701" y="2404745"/>
                </a:lnTo>
                <a:lnTo>
                  <a:pt x="0" y="2404745"/>
                </a:lnTo>
                <a:lnTo>
                  <a:pt x="0" y="391180"/>
                </a:lnTo>
                <a:lnTo>
                  <a:pt x="413465" y="3911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927DCD-67AE-41AC-9AD2-4D61699C2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8" y="4790279"/>
            <a:ext cx="1643442" cy="11641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C1C54-0683-4599-8F4B-8A5E2F2E0A4E}"/>
              </a:ext>
            </a:extLst>
          </p:cNvPr>
          <p:cNvGrpSpPr/>
          <p:nvPr/>
        </p:nvGrpSpPr>
        <p:grpSpPr>
          <a:xfrm>
            <a:off x="3472398" y="2314579"/>
            <a:ext cx="1428557" cy="1052681"/>
            <a:chOff x="381178" y="1736098"/>
            <a:chExt cx="2985228" cy="19090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D69A209-7D23-4D65-9391-43364A3FC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639" t="39804" r="24715" b="25218"/>
            <a:stretch/>
          </p:blipFill>
          <p:spPr>
            <a:xfrm>
              <a:off x="381178" y="1736098"/>
              <a:ext cx="2985228" cy="1909040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1E9916A6-22D5-4B05-9057-748DEC42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09363">
              <a:off x="2062474" y="1945244"/>
              <a:ext cx="1254787" cy="915094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74BFC98-32BD-46C6-B72D-C1B4A6E10A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8572" r="40735"/>
          <a:stretch/>
        </p:blipFill>
        <p:spPr>
          <a:xfrm>
            <a:off x="2073064" y="2348916"/>
            <a:ext cx="1428557" cy="9487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3F357E-FDAF-4183-86F2-44060D189F6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8272"/>
          <a:stretch/>
        </p:blipFill>
        <p:spPr>
          <a:xfrm>
            <a:off x="861749" y="2230434"/>
            <a:ext cx="1147516" cy="118775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01FEB0-750E-4389-A373-873A6FD34C52}"/>
              </a:ext>
            </a:extLst>
          </p:cNvPr>
          <p:cNvSpPr/>
          <p:nvPr/>
        </p:nvSpPr>
        <p:spPr>
          <a:xfrm>
            <a:off x="6780915" y="1521596"/>
            <a:ext cx="5188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1.1.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멀티모달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감각 뉴런 소자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7E9E94-2921-443C-8872-0D8E12CDC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6128" y="4804442"/>
            <a:ext cx="2230549" cy="12624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66AC1-9C44-4191-8432-F1A98101E5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3872" y="2049918"/>
            <a:ext cx="2322777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2A07B0-5F48-40C2-AF60-FB293F7DCCD4}"/>
              </a:ext>
            </a:extLst>
          </p:cNvPr>
          <p:cNvSpPr/>
          <p:nvPr/>
        </p:nvSpPr>
        <p:spPr>
          <a:xfrm>
            <a:off x="6780915" y="3864022"/>
            <a:ext cx="5470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1.4. Hippocampus study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3417243" y="289982"/>
            <a:ext cx="57633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차 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연차 연구계획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806FF5-156A-44EB-9939-EB7C5434E6EB}"/>
              </a:ext>
            </a:extLst>
          </p:cNvPr>
          <p:cNvSpPr/>
          <p:nvPr/>
        </p:nvSpPr>
        <p:spPr>
          <a:xfrm>
            <a:off x="798453" y="4144786"/>
            <a:ext cx="3454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Reservoir computing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D6EFE-9FE5-4396-B0B7-53BE5DB04497}"/>
              </a:ext>
            </a:extLst>
          </p:cNvPr>
          <p:cNvSpPr/>
          <p:nvPr/>
        </p:nvSpPr>
        <p:spPr>
          <a:xfrm>
            <a:off x="650799" y="1640641"/>
            <a:ext cx="4730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소규모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중규모 </a:t>
            </a:r>
            <a:r>
              <a:rPr kumimoji="0" lang="ko-KR" altLang="en-US" sz="24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뉴로모픽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시스템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 descr="image">
            <a:extLst>
              <a:ext uri="{FF2B5EF4-FFF2-40B4-BE49-F238E27FC236}">
                <a16:creationId xmlns:a16="http://schemas.microsoft.com/office/drawing/2014/main" id="{E3BFC065-0468-4FEF-BD7F-CDF1218B6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2426" b="46474"/>
          <a:stretch/>
        </p:blipFill>
        <p:spPr bwMode="auto">
          <a:xfrm>
            <a:off x="4253245" y="4940864"/>
            <a:ext cx="2452291" cy="863005"/>
          </a:xfrm>
          <a:custGeom>
            <a:avLst/>
            <a:gdLst>
              <a:gd name="connsiteX0" fmla="*/ 413465 w 7124701"/>
              <a:gd name="connsiteY0" fmla="*/ 0 h 2404745"/>
              <a:gd name="connsiteX1" fmla="*/ 7124701 w 7124701"/>
              <a:gd name="connsiteY1" fmla="*/ 0 h 2404745"/>
              <a:gd name="connsiteX2" fmla="*/ 7124701 w 7124701"/>
              <a:gd name="connsiteY2" fmla="*/ 2404745 h 2404745"/>
              <a:gd name="connsiteX3" fmla="*/ 0 w 7124701"/>
              <a:gd name="connsiteY3" fmla="*/ 2404745 h 2404745"/>
              <a:gd name="connsiteX4" fmla="*/ 0 w 7124701"/>
              <a:gd name="connsiteY4" fmla="*/ 391180 h 2404745"/>
              <a:gd name="connsiteX5" fmla="*/ 413465 w 7124701"/>
              <a:gd name="connsiteY5" fmla="*/ 391180 h 24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4701" h="2404745">
                <a:moveTo>
                  <a:pt x="413465" y="0"/>
                </a:moveTo>
                <a:lnTo>
                  <a:pt x="7124701" y="0"/>
                </a:lnTo>
                <a:lnTo>
                  <a:pt x="7124701" y="2404745"/>
                </a:lnTo>
                <a:lnTo>
                  <a:pt x="0" y="2404745"/>
                </a:lnTo>
                <a:lnTo>
                  <a:pt x="0" y="391180"/>
                </a:lnTo>
                <a:lnTo>
                  <a:pt x="413465" y="3911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927DCD-67AE-41AC-9AD2-4D61699C2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48" y="4790279"/>
            <a:ext cx="1643442" cy="11641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C1C54-0683-4599-8F4B-8A5E2F2E0A4E}"/>
              </a:ext>
            </a:extLst>
          </p:cNvPr>
          <p:cNvGrpSpPr/>
          <p:nvPr/>
        </p:nvGrpSpPr>
        <p:grpSpPr>
          <a:xfrm>
            <a:off x="3477803" y="2235464"/>
            <a:ext cx="1428557" cy="1052681"/>
            <a:chOff x="381178" y="1736098"/>
            <a:chExt cx="2985228" cy="19090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D69A209-7D23-4D65-9391-43364A3FC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639" t="39804" r="24715" b="25218"/>
            <a:stretch/>
          </p:blipFill>
          <p:spPr>
            <a:xfrm>
              <a:off x="381178" y="1736098"/>
              <a:ext cx="2985228" cy="1909040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1E9916A6-22D5-4B05-9057-748DEC42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09363">
              <a:off x="2062474" y="1945244"/>
              <a:ext cx="1254787" cy="915094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74BFC98-32BD-46C6-B72D-C1B4A6E10A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572" r="40735"/>
          <a:stretch/>
        </p:blipFill>
        <p:spPr>
          <a:xfrm>
            <a:off x="2078469" y="2269801"/>
            <a:ext cx="1428557" cy="9487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3F357E-FDAF-4183-86F2-44060D189F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8272"/>
          <a:stretch/>
        </p:blipFill>
        <p:spPr>
          <a:xfrm>
            <a:off x="867154" y="2151319"/>
            <a:ext cx="1147516" cy="118775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01FEB0-750E-4389-A373-873A6FD34C52}"/>
              </a:ext>
            </a:extLst>
          </p:cNvPr>
          <p:cNvSpPr/>
          <p:nvPr/>
        </p:nvSpPr>
        <p:spPr>
          <a:xfrm>
            <a:off x="6780915" y="1478840"/>
            <a:ext cx="2815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1.3. Basal ganglia study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7E9E94-2921-443C-8872-0D8E12CDC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7707" y="4770060"/>
            <a:ext cx="2056965" cy="11641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06246-F2BA-4792-8E62-8FFA97AFE095}"/>
              </a:ext>
            </a:extLst>
          </p:cNvPr>
          <p:cNvSpPr/>
          <p:nvPr/>
        </p:nvSpPr>
        <p:spPr>
          <a:xfrm>
            <a:off x="7125338" y="1872100"/>
            <a:ext cx="467889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GPe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내 특정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단백질마커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발현 신경세포 전기활성연구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PV(+) &amp; SST(+) neurons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GPe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내 특정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단백질마커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발현 신경세포 분포연구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FoxP2(+), Npas1(+), Lhx6(+)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PV(+), SST(+), VIP(+), </a:t>
            </a: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ACh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(+), …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GPe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미세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커넥톰연구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00230E-0A40-48B4-BE5B-17BA0F54F7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0874" y="3008179"/>
            <a:ext cx="913362" cy="9110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1525B4-47E0-414E-8B53-059CB2010D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3873" y="3060328"/>
            <a:ext cx="1056529" cy="91104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41DF94-0CF1-40A5-B869-51BEBF34342D}"/>
              </a:ext>
            </a:extLst>
          </p:cNvPr>
          <p:cNvSpPr/>
          <p:nvPr/>
        </p:nvSpPr>
        <p:spPr>
          <a:xfrm>
            <a:off x="7125338" y="4371767"/>
            <a:ext cx="46788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해마 신경세포 발화 패턴 모델링 및 분석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6D11B6A-64AA-4D1C-A879-99000546E9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8554" y="4941365"/>
            <a:ext cx="2539075" cy="1541056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F218B66-12FF-4B84-8D88-8171B5448F8E}"/>
              </a:ext>
            </a:extLst>
          </p:cNvPr>
          <p:cNvCxnSpPr/>
          <p:nvPr/>
        </p:nvCxnSpPr>
        <p:spPr>
          <a:xfrm>
            <a:off x="8180637" y="2110989"/>
            <a:ext cx="101600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C1C0456D-ED2E-413F-A4F0-D9F2DF10E5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32255" y="4817957"/>
            <a:ext cx="2036294" cy="18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2A07B0-5F48-40C2-AF60-FB293F7DCCD4}"/>
              </a:ext>
            </a:extLst>
          </p:cNvPr>
          <p:cNvSpPr/>
          <p:nvPr/>
        </p:nvSpPr>
        <p:spPr>
          <a:xfrm>
            <a:off x="6780915" y="4237119"/>
            <a:ext cx="4678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2.2. BSI-PSI reservoir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시스템 상호 고도화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3417243" y="289982"/>
            <a:ext cx="57633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차 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연차 연구계획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806FF5-156A-44EB-9939-EB7C5434E6EB}"/>
              </a:ext>
            </a:extLst>
          </p:cNvPr>
          <p:cNvSpPr/>
          <p:nvPr/>
        </p:nvSpPr>
        <p:spPr>
          <a:xfrm>
            <a:off x="798453" y="4144786"/>
            <a:ext cx="3454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2. Reservoir computing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4D6EFE-9FE5-4396-B0B7-53BE5DB04497}"/>
              </a:ext>
            </a:extLst>
          </p:cNvPr>
          <p:cNvSpPr/>
          <p:nvPr/>
        </p:nvSpPr>
        <p:spPr>
          <a:xfrm>
            <a:off x="650799" y="1640641"/>
            <a:ext cx="4730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소규모</a:t>
            </a:r>
            <a:r>
              <a:rPr kumimoji="0" lang="en-US" altLang="ko-KR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중규모 </a:t>
            </a:r>
            <a:r>
              <a:rPr kumimoji="0" lang="ko-KR" altLang="en-US" sz="2400" b="0" i="0" u="none" strike="noStrike" kern="1200" cap="none" spc="-5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뉴로모픽</a:t>
            </a:r>
            <a:r>
              <a:rPr kumimoji="0" lang="ko-KR" altLang="en-US" sz="2400" b="0" i="0" u="none" strike="noStrike" kern="1200" cap="none" spc="-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시스템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 descr="image">
            <a:extLst>
              <a:ext uri="{FF2B5EF4-FFF2-40B4-BE49-F238E27FC236}">
                <a16:creationId xmlns:a16="http://schemas.microsoft.com/office/drawing/2014/main" id="{E3BFC065-0468-4FEF-BD7F-CDF1218B6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r="2426" b="46474"/>
          <a:stretch/>
        </p:blipFill>
        <p:spPr bwMode="auto">
          <a:xfrm>
            <a:off x="4253245" y="4940864"/>
            <a:ext cx="2452291" cy="863005"/>
          </a:xfrm>
          <a:custGeom>
            <a:avLst/>
            <a:gdLst>
              <a:gd name="connsiteX0" fmla="*/ 413465 w 7124701"/>
              <a:gd name="connsiteY0" fmla="*/ 0 h 2404745"/>
              <a:gd name="connsiteX1" fmla="*/ 7124701 w 7124701"/>
              <a:gd name="connsiteY1" fmla="*/ 0 h 2404745"/>
              <a:gd name="connsiteX2" fmla="*/ 7124701 w 7124701"/>
              <a:gd name="connsiteY2" fmla="*/ 2404745 h 2404745"/>
              <a:gd name="connsiteX3" fmla="*/ 0 w 7124701"/>
              <a:gd name="connsiteY3" fmla="*/ 2404745 h 2404745"/>
              <a:gd name="connsiteX4" fmla="*/ 0 w 7124701"/>
              <a:gd name="connsiteY4" fmla="*/ 391180 h 2404745"/>
              <a:gd name="connsiteX5" fmla="*/ 413465 w 7124701"/>
              <a:gd name="connsiteY5" fmla="*/ 391180 h 240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4701" h="2404745">
                <a:moveTo>
                  <a:pt x="413465" y="0"/>
                </a:moveTo>
                <a:lnTo>
                  <a:pt x="7124701" y="0"/>
                </a:lnTo>
                <a:lnTo>
                  <a:pt x="7124701" y="2404745"/>
                </a:lnTo>
                <a:lnTo>
                  <a:pt x="0" y="2404745"/>
                </a:lnTo>
                <a:lnTo>
                  <a:pt x="0" y="391180"/>
                </a:lnTo>
                <a:lnTo>
                  <a:pt x="413465" y="3911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927DCD-67AE-41AC-9AD2-4D61699C2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48" y="4790279"/>
            <a:ext cx="1643442" cy="11641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7C1C54-0683-4599-8F4B-8A5E2F2E0A4E}"/>
              </a:ext>
            </a:extLst>
          </p:cNvPr>
          <p:cNvGrpSpPr/>
          <p:nvPr/>
        </p:nvGrpSpPr>
        <p:grpSpPr>
          <a:xfrm>
            <a:off x="3718290" y="2190712"/>
            <a:ext cx="1428557" cy="1052681"/>
            <a:chOff x="381178" y="1736098"/>
            <a:chExt cx="2985228" cy="19090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D69A209-7D23-4D65-9391-43364A3FC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639" t="39804" r="24715" b="25218"/>
            <a:stretch/>
          </p:blipFill>
          <p:spPr>
            <a:xfrm>
              <a:off x="381178" y="1736098"/>
              <a:ext cx="2985228" cy="1909040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1E9916A6-22D5-4B05-9057-748DEC42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09363">
              <a:off x="2062474" y="1945244"/>
              <a:ext cx="1254787" cy="915094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74BFC98-32BD-46C6-B72D-C1B4A6E10A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572" r="40735"/>
          <a:stretch/>
        </p:blipFill>
        <p:spPr>
          <a:xfrm>
            <a:off x="2099496" y="2238853"/>
            <a:ext cx="1428557" cy="9487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3F357E-FDAF-4183-86F2-44060D189F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8272"/>
          <a:stretch/>
        </p:blipFill>
        <p:spPr>
          <a:xfrm>
            <a:off x="569821" y="2151355"/>
            <a:ext cx="1147516" cy="118775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01FEB0-750E-4389-A373-873A6FD34C52}"/>
              </a:ext>
            </a:extLst>
          </p:cNvPr>
          <p:cNvSpPr/>
          <p:nvPr/>
        </p:nvSpPr>
        <p:spPr>
          <a:xfrm>
            <a:off x="6780915" y="1465913"/>
            <a:ext cx="4935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2.1. Reservoir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computing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model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고도화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7E9E94-2921-443C-8872-0D8E12CDC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7707" y="4770060"/>
            <a:ext cx="2056965" cy="11641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A06246-F2BA-4792-8E62-8FFA97AFE095}"/>
              </a:ext>
            </a:extLst>
          </p:cNvPr>
          <p:cNvSpPr/>
          <p:nvPr/>
        </p:nvSpPr>
        <p:spPr>
          <a:xfrm>
            <a:off x="7080769" y="1829938"/>
            <a:ext cx="467889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MEA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측정용 세포 배양의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network connectivity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추출 및 모델에 적용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Liquid state machine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단계 개발 뉴런 및 시냅스 모델을 적용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음성 인식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 분류 등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테스트 시스템 선정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모델링 결과를 바탕으로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MEA input/output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조건 설정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41DF94-0CF1-40A5-B869-51BEBF34342D}"/>
              </a:ext>
            </a:extLst>
          </p:cNvPr>
          <p:cNvSpPr/>
          <p:nvPr/>
        </p:nvSpPr>
        <p:spPr>
          <a:xfrm>
            <a:off x="7080769" y="4606451"/>
            <a:ext cx="467889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MEA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기반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과제 수행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생체 특성에 근거한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뉴로모픽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적용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input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조건 및 파라미터 제공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반도체 소자 기반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reservoir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시스템에 공동 개발 뉴런 모델 및 시냅스 모델 적용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모델 및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BSI reservoir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시스템 수정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4CE84A-6591-44CB-82F5-C427CB1D98D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3952"/>
          <a:stretch/>
        </p:blipFill>
        <p:spPr>
          <a:xfrm>
            <a:off x="7125338" y="3286797"/>
            <a:ext cx="2398454" cy="9641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0E6391-7834-4D38-B1B7-5F2A379AAC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572" r="34346"/>
          <a:stretch/>
        </p:blipFill>
        <p:spPr>
          <a:xfrm>
            <a:off x="7422836" y="5776002"/>
            <a:ext cx="1589457" cy="9178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865DAD-6F3C-440D-8261-03DC13F493B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36" t="5176" b="4598"/>
          <a:stretch/>
        </p:blipFill>
        <p:spPr>
          <a:xfrm>
            <a:off x="9885513" y="5535361"/>
            <a:ext cx="1922419" cy="1219946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DC4E948-30BC-44C7-AFFA-BB40EE64162C}"/>
              </a:ext>
            </a:extLst>
          </p:cNvPr>
          <p:cNvCxnSpPr>
            <a:cxnSpLocks/>
          </p:cNvCxnSpPr>
          <p:nvPr/>
        </p:nvCxnSpPr>
        <p:spPr>
          <a:xfrm>
            <a:off x="9146611" y="6189332"/>
            <a:ext cx="612000" cy="0"/>
          </a:xfrm>
          <a:prstGeom prst="straightConnector1">
            <a:avLst/>
          </a:prstGeom>
          <a:ln w="317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555F9845-5CAD-4E4C-81E4-50FD771025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2905" y="3250945"/>
            <a:ext cx="2181331" cy="9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2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FF4F1-9D5F-4BCA-8A73-B81ED2E20D6D}"/>
              </a:ext>
            </a:extLst>
          </p:cNvPr>
          <p:cNvSpPr/>
          <p:nvPr/>
        </p:nvSpPr>
        <p:spPr>
          <a:xfrm>
            <a:off x="2816578" y="308261"/>
            <a:ext cx="65948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제 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2</a:t>
            </a:r>
            <a:r>
              <a:rPr kumimoji="0" lang="ko-KR" altLang="en-US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단계</a:t>
            </a:r>
            <a:r>
              <a:rPr kumimoji="0" lang="en-US" altLang="ko-KR" sz="4400" b="0" i="0" u="none" strike="noStrike" kern="1200" cap="none" spc="-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 1</a:t>
            </a:r>
            <a:r>
              <a:rPr lang="ko-KR" altLang="en-US" sz="4400" spc="-50" dirty="0">
                <a:solidFill>
                  <a:srgbClr val="4472C4">
                    <a:lumMod val="5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년차 연구진행</a:t>
            </a:r>
            <a:endParaRPr kumimoji="0" lang="ko-KR" altLang="en-US" sz="4400" b="0" i="0" u="none" strike="noStrike" kern="1200" cap="none" spc="-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8A81C93-43A9-425B-A5AD-3CF3AB237341}"/>
              </a:ext>
            </a:extLst>
          </p:cNvPr>
          <p:cNvGrpSpPr/>
          <p:nvPr/>
        </p:nvGrpSpPr>
        <p:grpSpPr>
          <a:xfrm>
            <a:off x="701936" y="1747873"/>
            <a:ext cx="9757084" cy="3514577"/>
            <a:chOff x="1413892" y="1135410"/>
            <a:chExt cx="9757084" cy="3514577"/>
          </a:xfrm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2B52C0A-F93B-46A3-8BA0-94187BFA9705}"/>
                </a:ext>
              </a:extLst>
            </p:cNvPr>
            <p:cNvSpPr/>
            <p:nvPr/>
          </p:nvSpPr>
          <p:spPr>
            <a:xfrm>
              <a:off x="1413892" y="1135410"/>
              <a:ext cx="26373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소규모</a:t>
              </a: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중규모 </a:t>
              </a:r>
              <a:r>
                <a:rPr kumimoji="0" lang="ko-KR" alt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뉴로모픽</a:t>
              </a: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 시스템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62FB23BD-E686-4120-8988-21ABB5152934}"/>
                </a:ext>
              </a:extLst>
            </p:cNvPr>
            <p:cNvSpPr/>
            <p:nvPr/>
          </p:nvSpPr>
          <p:spPr>
            <a:xfrm>
              <a:off x="1413892" y="2726157"/>
              <a:ext cx="2664957" cy="1034908"/>
            </a:xfrm>
            <a:custGeom>
              <a:avLst/>
              <a:gdLst>
                <a:gd name="connsiteX0" fmla="*/ 0 w 2637357"/>
                <a:gd name="connsiteY0" fmla="*/ 158241 h 1582414"/>
                <a:gd name="connsiteX1" fmla="*/ 158241 w 2637357"/>
                <a:gd name="connsiteY1" fmla="*/ 0 h 1582414"/>
                <a:gd name="connsiteX2" fmla="*/ 2479116 w 2637357"/>
                <a:gd name="connsiteY2" fmla="*/ 0 h 1582414"/>
                <a:gd name="connsiteX3" fmla="*/ 2637357 w 2637357"/>
                <a:gd name="connsiteY3" fmla="*/ 158241 h 1582414"/>
                <a:gd name="connsiteX4" fmla="*/ 2637357 w 2637357"/>
                <a:gd name="connsiteY4" fmla="*/ 1424173 h 1582414"/>
                <a:gd name="connsiteX5" fmla="*/ 2479116 w 2637357"/>
                <a:gd name="connsiteY5" fmla="*/ 1582414 h 1582414"/>
                <a:gd name="connsiteX6" fmla="*/ 158241 w 2637357"/>
                <a:gd name="connsiteY6" fmla="*/ 1582414 h 1582414"/>
                <a:gd name="connsiteX7" fmla="*/ 0 w 2637357"/>
                <a:gd name="connsiteY7" fmla="*/ 1424173 h 1582414"/>
                <a:gd name="connsiteX8" fmla="*/ 0 w 2637357"/>
                <a:gd name="connsiteY8" fmla="*/ 158241 h 158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7357" h="1582414">
                  <a:moveTo>
                    <a:pt x="0" y="158241"/>
                  </a:moveTo>
                  <a:cubicBezTo>
                    <a:pt x="0" y="70847"/>
                    <a:pt x="70847" y="0"/>
                    <a:pt x="158241" y="0"/>
                  </a:cubicBezTo>
                  <a:lnTo>
                    <a:pt x="2479116" y="0"/>
                  </a:lnTo>
                  <a:cubicBezTo>
                    <a:pt x="2566510" y="0"/>
                    <a:pt x="2637357" y="70847"/>
                    <a:pt x="2637357" y="158241"/>
                  </a:cubicBezTo>
                  <a:lnTo>
                    <a:pt x="2637357" y="1424173"/>
                  </a:lnTo>
                  <a:cubicBezTo>
                    <a:pt x="2637357" y="1511567"/>
                    <a:pt x="2566510" y="1582414"/>
                    <a:pt x="2479116" y="1582414"/>
                  </a:cubicBezTo>
                  <a:lnTo>
                    <a:pt x="158241" y="1582414"/>
                  </a:lnTo>
                  <a:cubicBezTo>
                    <a:pt x="70847" y="1582414"/>
                    <a:pt x="0" y="1511567"/>
                    <a:pt x="0" y="1424173"/>
                  </a:cubicBezTo>
                  <a:lnTo>
                    <a:pt x="0" y="158241"/>
                  </a:lnTo>
                  <a:close/>
                </a:path>
              </a:pathLst>
            </a:custGeom>
            <a:solidFill>
              <a:srgbClr val="969FA7">
                <a:hueOff val="-7229448"/>
                <a:satOff val="32859"/>
                <a:lumOff val="195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txBody>
            <a:bodyPr spcFirstLastPara="0" vert="horz" wrap="square" lIns="187317" tIns="187317" rIns="187317" bIns="187317" numCol="1" spcCol="1270" anchor="ctr" anchorCtr="0">
              <a:noAutofit/>
            </a:bodyPr>
            <a:lstStyle/>
            <a:p>
              <a:pPr marL="0" marR="0" lvl="0" indent="0" algn="ctr" defTabSz="164465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Arial" panose="020B0604020202020204" pitchFamily="34" charset="0"/>
                  <a:ea typeface="HY중고딕" panose="02030600000101010101" pitchFamily="18" charset="-127"/>
                  <a:cs typeface="Arial" panose="020B0604020202020204" pitchFamily="34" charset="0"/>
                </a:rPr>
                <a:t>Reservoir Computing (RC)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FA4E24-8A12-4525-A659-5D1F6234CC97}"/>
                </a:ext>
              </a:extLst>
            </p:cNvPr>
            <p:cNvSpPr txBox="1"/>
            <p:nvPr/>
          </p:nvSpPr>
          <p:spPr>
            <a:xfrm>
              <a:off x="9442784" y="3726657"/>
              <a:ext cx="1728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STDP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동작 구현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정확도 향상</a:t>
              </a:r>
            </a:p>
          </p:txBody>
        </p:sp>
      </p:grp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06CE3E75-D88D-4968-BCAD-E36FB3B00B9F}"/>
              </a:ext>
            </a:extLst>
          </p:cNvPr>
          <p:cNvSpPr/>
          <p:nvPr/>
        </p:nvSpPr>
        <p:spPr>
          <a:xfrm>
            <a:off x="701936" y="4894545"/>
            <a:ext cx="2664957" cy="1034908"/>
          </a:xfrm>
          <a:custGeom>
            <a:avLst/>
            <a:gdLst>
              <a:gd name="connsiteX0" fmla="*/ 0 w 2637357"/>
              <a:gd name="connsiteY0" fmla="*/ 158241 h 1582414"/>
              <a:gd name="connsiteX1" fmla="*/ 158241 w 2637357"/>
              <a:gd name="connsiteY1" fmla="*/ 0 h 1582414"/>
              <a:gd name="connsiteX2" fmla="*/ 2479116 w 2637357"/>
              <a:gd name="connsiteY2" fmla="*/ 0 h 1582414"/>
              <a:gd name="connsiteX3" fmla="*/ 2637357 w 2637357"/>
              <a:gd name="connsiteY3" fmla="*/ 158241 h 1582414"/>
              <a:gd name="connsiteX4" fmla="*/ 2637357 w 2637357"/>
              <a:gd name="connsiteY4" fmla="*/ 1424173 h 1582414"/>
              <a:gd name="connsiteX5" fmla="*/ 2479116 w 2637357"/>
              <a:gd name="connsiteY5" fmla="*/ 1582414 h 1582414"/>
              <a:gd name="connsiteX6" fmla="*/ 158241 w 2637357"/>
              <a:gd name="connsiteY6" fmla="*/ 1582414 h 1582414"/>
              <a:gd name="connsiteX7" fmla="*/ 0 w 2637357"/>
              <a:gd name="connsiteY7" fmla="*/ 1424173 h 1582414"/>
              <a:gd name="connsiteX8" fmla="*/ 0 w 2637357"/>
              <a:gd name="connsiteY8" fmla="*/ 158241 h 158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7357" h="1582414">
                <a:moveTo>
                  <a:pt x="0" y="158241"/>
                </a:moveTo>
                <a:cubicBezTo>
                  <a:pt x="0" y="70847"/>
                  <a:pt x="70847" y="0"/>
                  <a:pt x="158241" y="0"/>
                </a:cubicBezTo>
                <a:lnTo>
                  <a:pt x="2479116" y="0"/>
                </a:lnTo>
                <a:cubicBezTo>
                  <a:pt x="2566510" y="0"/>
                  <a:pt x="2637357" y="70847"/>
                  <a:pt x="2637357" y="158241"/>
                </a:cubicBezTo>
                <a:lnTo>
                  <a:pt x="2637357" y="1424173"/>
                </a:lnTo>
                <a:cubicBezTo>
                  <a:pt x="2637357" y="1511567"/>
                  <a:pt x="2566510" y="1582414"/>
                  <a:pt x="2479116" y="1582414"/>
                </a:cubicBezTo>
                <a:lnTo>
                  <a:pt x="158241" y="1582414"/>
                </a:lnTo>
                <a:cubicBezTo>
                  <a:pt x="70847" y="1582414"/>
                  <a:pt x="0" y="1511567"/>
                  <a:pt x="0" y="1424173"/>
                </a:cubicBezTo>
                <a:lnTo>
                  <a:pt x="0" y="15824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spcFirstLastPara="0" vert="horz" wrap="square" lIns="187317" tIns="187317" rIns="187317" bIns="187317" numCol="1" spcCol="1270" anchor="ctr" anchorCtr="0">
            <a:noAutofit/>
          </a:bodyPr>
          <a:lstStyle/>
          <a:p>
            <a:pPr marL="0" marR="0" lvl="0" indent="0" algn="ctr" defTabSz="1644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solidFill>
                  <a:srgbClr val="993300"/>
                </a:solidFill>
                <a:latin typeface="Arial" panose="020B0604020202020204" pitchFamily="34" charset="0"/>
                <a:ea typeface="HY중고딕" panose="02030600000101010101" pitchFamily="18" charset="-127"/>
                <a:cs typeface="Arial" panose="020B0604020202020204" pitchFamily="34" charset="0"/>
              </a:rPr>
              <a:t>Modality integration algorithm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1AB470-50FF-4F03-A487-448F4481C7E2}"/>
              </a:ext>
            </a:extLst>
          </p:cNvPr>
          <p:cNvSpPr txBox="1"/>
          <p:nvPr/>
        </p:nvSpPr>
        <p:spPr>
          <a:xfrm>
            <a:off x="3644900" y="5130595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DALL·E-2: multimodal dataset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CLIP: connecting text and images 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논문 작성 중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Grandmother cell,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MirrorBot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연구 진행 중 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BDF769-CF53-4FEF-B9E5-23D594E3D1CA}"/>
              </a:ext>
            </a:extLst>
          </p:cNvPr>
          <p:cNvSpPr txBox="1"/>
          <p:nvPr/>
        </p:nvSpPr>
        <p:spPr>
          <a:xfrm>
            <a:off x="3644900" y="3112197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EI-KM  SOC, edge of chaos  random/chaotic time series 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논문 작성 중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Brain-like KM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 random/chaotic time series 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논문 작성 중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LSM, deep ESN  Brain-inspired models  ECG,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lung sound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분석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연구 진행 중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MEA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기반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vitro system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오우택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박사님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Organoid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분석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김지훈 박사님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Quantum RC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158723-B731-410D-B19F-DC2432FBFF1A}"/>
              </a:ext>
            </a:extLst>
          </p:cNvPr>
          <p:cNvSpPr txBox="1"/>
          <p:nvPr/>
        </p:nvSpPr>
        <p:spPr>
          <a:xfrm>
            <a:off x="3644900" y="1832462"/>
            <a:ext cx="8293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Biologically plausible ovonic threshold switch-based neurons 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이수연 박사님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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논문 작성 중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Purkinje fiber, dendritic computation,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condon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theory,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자율주행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연구 진행 중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Basal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ganglia: neuronal arithmetic, SNN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김종현 박사님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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연구 진행 중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88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지털 블루 터널 16x9">
  <a:themeElements>
    <a:clrScheme name="사용자 지정 1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411888_TF02895261_TF02895261.potx" id="{CB703ADA-4020-4533-B4A6-C21C09E7A272}" vid="{1ECFAB70-D429-474F-8B69-CF255C8DA589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</TotalTime>
  <Words>922</Words>
  <Application>Microsoft Office PowerPoint</Application>
  <PresentationFormat>와이드스크린</PresentationFormat>
  <Paragraphs>169</Paragraphs>
  <Slides>12</Slides>
  <Notes>12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HY중고딕</vt:lpstr>
      <vt:lpstr>HY헤드라인M</vt:lpstr>
      <vt:lpstr>malgun gothic</vt:lpstr>
      <vt:lpstr>나눔고딕</vt:lpstr>
      <vt:lpstr>맑은 고딕</vt:lpstr>
      <vt:lpstr>Arial</vt:lpstr>
      <vt:lpstr>Corbel</vt:lpstr>
      <vt:lpstr>Times New Roman</vt:lpstr>
      <vt:lpstr>Wingdings</vt:lpstr>
      <vt:lpstr>2_Office 테마</vt:lpstr>
      <vt:lpstr>디지털 블루 터널 16x9</vt:lpstr>
      <vt:lpstr>Graph</vt:lpstr>
      <vt:lpstr>PowerPoint 프레젠테이션</vt:lpstr>
      <vt:lpstr>PowerPoint 프레젠테이션</vt:lpstr>
      <vt:lpstr>PowerPoint 프레젠테이션</vt:lpstr>
      <vt:lpstr>PowerPoint 프레젠테이션</vt:lpstr>
      <vt:lpstr>2단계 흐름도 및 연구원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Kyungreem Han</dc:creator>
  <cp:lastModifiedBy>Kyungreem Han</cp:lastModifiedBy>
  <cp:revision>11</cp:revision>
  <dcterms:created xsi:type="dcterms:W3CDTF">2023-01-20T02:27:48Z</dcterms:created>
  <dcterms:modified xsi:type="dcterms:W3CDTF">2023-01-20T06:37:33Z</dcterms:modified>
</cp:coreProperties>
</file>